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2.xml" ContentType="application/vnd.openxmlformats-officedocument.themeOverr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Override3.xml" ContentType="application/vnd.openxmlformats-officedocument.themeOverr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theme/themeOverride4.xml" ContentType="application/vnd.openxmlformats-officedocument.themeOverr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theme/themeOverride5.xml" ContentType="application/vnd.openxmlformats-officedocument.themeOverr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theme/themeOverride6.xml" ContentType="application/vnd.openxmlformats-officedocument.themeOverr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theme/themeOverride7.xml" ContentType="application/vnd.openxmlformats-officedocument.themeOverrid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theme/themeOverride8.xml" ContentType="application/vnd.openxmlformats-officedocument.themeOverrid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theme/themeOverride9.xml" ContentType="application/vnd.openxmlformats-officedocument.themeOverrid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theme/themeOverride10.xml" ContentType="application/vnd.openxmlformats-officedocument.themeOverrid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theme/themeOverride1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452" r:id="rId2"/>
    <p:sldId id="265" r:id="rId3"/>
    <p:sldId id="454" r:id="rId4"/>
    <p:sldId id="459" r:id="rId5"/>
    <p:sldId id="455" r:id="rId6"/>
    <p:sldId id="456" r:id="rId7"/>
    <p:sldId id="457" r:id="rId8"/>
    <p:sldId id="458" r:id="rId9"/>
    <p:sldId id="460" r:id="rId10"/>
  </p:sldIdLst>
  <p:sldSz cx="17340263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BA42C"/>
    <a:srgbClr val="78B832"/>
    <a:srgbClr val="5C8E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5940675A-B579-460E-94D1-54222C63F5DA}" styleName="Sin estilo, cuadrícula de la tab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89758" autoAdjust="0"/>
  </p:normalViewPr>
  <p:slideViewPr>
    <p:cSldViewPr snapToGrid="0" snapToObjects="1">
      <p:cViewPr varScale="1">
        <p:scale>
          <a:sx n="55" d="100"/>
          <a:sy n="55" d="100"/>
        </p:scale>
        <p:origin x="821" y="34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oleObject" Target="file:///D:\jordi\blog\Servicios\Acelera%20tu%20Proyecto\Alfonso%20Parra%20Datos%20Ojo\Analisis%20Descriptivo%20Pacientes%20Glaucoma\Datos_Descriptiva_Pacientes_TODOS.xlsx" TargetMode="Externa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0.xml"/><Relationship Id="rId2" Type="http://schemas.microsoft.com/office/2011/relationships/chartColorStyle" Target="colors10.xml"/><Relationship Id="rId1" Type="http://schemas.microsoft.com/office/2011/relationships/chartStyle" Target="style10.xml"/><Relationship Id="rId4" Type="http://schemas.openxmlformats.org/officeDocument/2006/relationships/oleObject" Target="file:///D:\jordi\blog\Servicios\Acelera%20tu%20Proyecto\Alfonso%20Parra%20Datos%20Ojo\Analisis%20Descriptivo%20Pacientes%20Glaucoma\Datos_Descriptiva_Pacientes_TODOS.xlsx" TargetMode="Externa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1.xml"/><Relationship Id="rId2" Type="http://schemas.microsoft.com/office/2011/relationships/chartColorStyle" Target="colors11.xml"/><Relationship Id="rId1" Type="http://schemas.microsoft.com/office/2011/relationships/chartStyle" Target="style11.xml"/><Relationship Id="rId4" Type="http://schemas.openxmlformats.org/officeDocument/2006/relationships/oleObject" Target="file:///D:\jordi\blog\Servicios\Acelera%20tu%20Proyecto\Alfonso%20Parra%20Datos%20Ojo\Analisis%20Descriptivo%20Pacientes%20Glaucoma\Datos_Descriptiva_Pacientes_TODOS.xlsx" TargetMode="Externa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oleObject" Target="file:///D:\jordi\blog\Servicios\Acelera%20tu%20Proyecto\Alfonso%20Parra%20Datos%20Ojo\Analisis%20Descriptivo%20Pacientes%20Glaucoma\Datos_Descriptiva_Pacientes_TODOS.xlsx" TargetMode="Externa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.xm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package" Target="../embeddings/Microsoft_Excel_Worksheet.xlsx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4.xml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package" Target="../embeddings/Microsoft_Excel_Worksheet1.xlsx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5.xml"/><Relationship Id="rId2" Type="http://schemas.microsoft.com/office/2011/relationships/chartColorStyle" Target="colors5.xml"/><Relationship Id="rId1" Type="http://schemas.microsoft.com/office/2011/relationships/chartStyle" Target="style5.xml"/><Relationship Id="rId4" Type="http://schemas.openxmlformats.org/officeDocument/2006/relationships/oleObject" Target="file:///D:\jordi\blog\Servicios\Acelera%20tu%20Proyecto\Alfonso%20Parra%20Datos%20Ojo\Analisis%20Descriptivo%20Pacientes%20Glaucoma\Datos_Descriptiva_Pacientes_TODOS.xlsx" TargetMode="Externa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6.xml"/><Relationship Id="rId2" Type="http://schemas.microsoft.com/office/2011/relationships/chartColorStyle" Target="colors6.xml"/><Relationship Id="rId1" Type="http://schemas.microsoft.com/office/2011/relationships/chartStyle" Target="style6.xml"/><Relationship Id="rId4" Type="http://schemas.openxmlformats.org/officeDocument/2006/relationships/oleObject" Target="file:///D:\jordi\blog\Servicios\Acelera%20tu%20Proyecto\Alfonso%20Parra%20Datos%20Ojo\Analisis%20Descriptivo%20Pacientes%20Glaucoma\Datos_Descriptiva_Pacientes_TODOS.xlsx" TargetMode="Externa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7.xml"/><Relationship Id="rId2" Type="http://schemas.microsoft.com/office/2011/relationships/chartColorStyle" Target="colors7.xml"/><Relationship Id="rId1" Type="http://schemas.microsoft.com/office/2011/relationships/chartStyle" Target="style7.xml"/><Relationship Id="rId4" Type="http://schemas.openxmlformats.org/officeDocument/2006/relationships/oleObject" Target="file:///D:\jordi\blog\Servicios\Acelera%20tu%20Proyecto\Alfonso%20Parra%20Datos%20Ojo\Analisis%20Descriptivo%20Pacientes%20Glaucoma\Datos_Descriptiva_Pacientes_TODOS.xlsx" TargetMode="Externa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8.xml"/><Relationship Id="rId2" Type="http://schemas.microsoft.com/office/2011/relationships/chartColorStyle" Target="colors8.xml"/><Relationship Id="rId1" Type="http://schemas.microsoft.com/office/2011/relationships/chartStyle" Target="style8.xml"/><Relationship Id="rId4" Type="http://schemas.openxmlformats.org/officeDocument/2006/relationships/oleObject" Target="file:///D:\jordi\blog\Servicios\Acelera%20tu%20Proyecto\Alfonso%20Parra%20Datos%20Ojo\Analisis%20Descriptivo%20Pacientes%20Glaucoma\Datos_Descriptiva_Pacientes_TODOS.xlsx" TargetMode="Externa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9.xml"/><Relationship Id="rId2" Type="http://schemas.microsoft.com/office/2011/relationships/chartColorStyle" Target="colors9.xml"/><Relationship Id="rId1" Type="http://schemas.microsoft.com/office/2011/relationships/chartStyle" Target="style9.xml"/><Relationship Id="rId4" Type="http://schemas.openxmlformats.org/officeDocument/2006/relationships/oleObject" Target="file:///D:\jordi\blog\Servicios\Acelera%20tu%20Proyecto\Alfonso%20Parra%20Datos%20Ojo\Analisis%20Descriptivo%20Pacientes%20Glaucoma\Datos_Descriptiva_Pacientes_TODOS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pivotSource>
    <c:name>[Datos_Descriptiva_Pacientes_TODOS.xlsx]A. Graficos y Tablas!Tabla dinámica11</c:name>
    <c:fmtId val="10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1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000"/>
              <a:t>Pacientes</a:t>
            </a:r>
            <a:r>
              <a:rPr lang="en-US" sz="2000" baseline="0"/>
              <a:t> SANOS</a:t>
            </a:r>
            <a:endParaRPr lang="en-US" sz="2000"/>
          </a:p>
        </c:rich>
      </c:tx>
      <c:layout>
        <c:manualLayout>
          <c:xMode val="edge"/>
          <c:yMode val="edge"/>
          <c:x val="0.29071522309711284"/>
          <c:y val="5.391457555694810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1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E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>
            <a:outerShdw blurRad="317500" algn="ctr" rotWithShape="0">
              <a:prstClr val="black">
                <a:alpha val="25000"/>
              </a:prst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1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s-ES"/>
            </a:p>
          </c:txPr>
          <c:dLblPos val="inEnd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>
            <a:outerShdw blurRad="317500" algn="ctr" rotWithShape="0">
              <a:prstClr val="black">
                <a:alpha val="25000"/>
              </a:prstClr>
            </a:outerShdw>
          </a:effectLst>
        </c:spPr>
      </c:pivotFmt>
      <c:pivotFmt>
        <c:idx val="2"/>
        <c:spPr>
          <a:solidFill>
            <a:schemeClr val="accent1"/>
          </a:solidFill>
          <a:ln>
            <a:noFill/>
          </a:ln>
          <a:effectLst>
            <a:outerShdw blurRad="317500" algn="ctr" rotWithShape="0">
              <a:prstClr val="black">
                <a:alpha val="25000"/>
              </a:prstClr>
            </a:outerShdw>
          </a:effectLst>
        </c:spPr>
      </c:pivotFmt>
      <c:pivotFmt>
        <c:idx val="3"/>
        <c:spPr>
          <a:solidFill>
            <a:schemeClr val="accent1"/>
          </a:solidFill>
          <a:ln>
            <a:noFill/>
          </a:ln>
          <a:effectLst>
            <a:outerShdw blurRad="317500" algn="ctr" rotWithShape="0">
              <a:prstClr val="black">
                <a:alpha val="25000"/>
              </a:prst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1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s-ES"/>
            </a:p>
          </c:txPr>
          <c:dLblPos val="inEnd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>
            <a:outerShdw blurRad="317500" algn="ctr" rotWithShape="0">
              <a:prstClr val="black">
                <a:alpha val="25000"/>
              </a:prstClr>
            </a:outerShdw>
          </a:effectLst>
        </c:spPr>
      </c:pivotFmt>
      <c:pivotFmt>
        <c:idx val="5"/>
        <c:spPr>
          <a:solidFill>
            <a:schemeClr val="accent1"/>
          </a:solidFill>
          <a:ln>
            <a:noFill/>
          </a:ln>
          <a:effectLst>
            <a:outerShdw blurRad="317500" algn="ctr" rotWithShape="0">
              <a:prstClr val="black">
                <a:alpha val="25000"/>
              </a:prstClr>
            </a:outerShdw>
          </a:effectLst>
        </c:spPr>
      </c:pivotFmt>
      <c:pivotFmt>
        <c:idx val="6"/>
        <c:spPr>
          <a:solidFill>
            <a:schemeClr val="accent1"/>
          </a:solidFill>
          <a:ln>
            <a:noFill/>
          </a:ln>
          <a:effectLst>
            <a:outerShdw blurRad="317500" algn="ctr" rotWithShape="0">
              <a:prstClr val="black">
                <a:alpha val="25000"/>
              </a:prst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1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s-ES"/>
            </a:p>
          </c:txPr>
          <c:dLblPos val="inEnd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>
            <a:noFill/>
          </a:ln>
          <a:effectLst>
            <a:outerShdw blurRad="317500" algn="ctr" rotWithShape="0">
              <a:prstClr val="black">
                <a:alpha val="25000"/>
              </a:prstClr>
            </a:outerShdw>
          </a:effectLst>
        </c:spPr>
      </c:pivotFmt>
      <c:pivotFmt>
        <c:idx val="8"/>
        <c:spPr>
          <a:solidFill>
            <a:schemeClr val="accent1"/>
          </a:solidFill>
          <a:ln>
            <a:noFill/>
          </a:ln>
          <a:effectLst>
            <a:outerShdw blurRad="317500" algn="ctr" rotWithShape="0">
              <a:prstClr val="black">
                <a:alpha val="25000"/>
              </a:prstClr>
            </a:outerShdw>
          </a:effectLst>
        </c:spPr>
      </c:pivotFmt>
    </c:pivotFmts>
    <c:plotArea>
      <c:layout/>
      <c:pieChart>
        <c:varyColors val="1"/>
        <c:ser>
          <c:idx val="0"/>
          <c:order val="0"/>
          <c:tx>
            <c:strRef>
              <c:f>'A. Graficos y Tablas'!$B$29</c:f>
              <c:strCache>
                <c:ptCount val="1"/>
                <c:pt idx="0">
                  <c:v>Total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518C-48A7-9F64-2EC63A2526FD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518C-48A7-9F64-2EC63A2526FD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s-ES"/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dk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'A. Graficos y Tablas'!$A$30:$A$32</c:f>
              <c:strCache>
                <c:ptCount val="2"/>
                <c:pt idx="0">
                  <c:v>F</c:v>
                </c:pt>
                <c:pt idx="1">
                  <c:v>M</c:v>
                </c:pt>
              </c:strCache>
            </c:strRef>
          </c:cat>
          <c:val>
            <c:numRef>
              <c:f>'A. Graficos y Tablas'!$B$30:$B$32</c:f>
              <c:numCache>
                <c:formatCode>General</c:formatCode>
                <c:ptCount val="2"/>
                <c:pt idx="0">
                  <c:v>480</c:v>
                </c:pt>
                <c:pt idx="1">
                  <c:v>407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518C-48A7-9F64-2EC63A2526FD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overlay val="0"/>
      <c:spPr>
        <a:solidFill>
          <a:schemeClr val="lt1">
            <a:alpha val="78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ES"/>
        </a:p>
      </c:txPr>
    </c:legend>
    <c:plotVisOnly val="1"/>
    <c:dispBlanksAs val="gap"/>
    <c:showDLblsOverMax val="0"/>
  </c:chart>
  <c:spPr>
    <a:pattFill prst="dkDnDiag">
      <a:fgClr>
        <a:schemeClr val="lt1">
          <a:lumMod val="95000"/>
        </a:schemeClr>
      </a:fgClr>
      <a:bgClr>
        <a:schemeClr val="lt1"/>
      </a:bgClr>
    </a:patt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s-ES"/>
    </a:p>
  </c:txPr>
  <c:externalData r:id="rId4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</c:extLst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s-ES" baseline="0"/>
              <a:t>GRUPO 2</a:t>
            </a:r>
            <a:endParaRPr lang="es-E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ES"/>
        </a:p>
      </c:txPr>
    </c:title>
    <c:autoTitleDeleted val="0"/>
    <c:plotArea>
      <c:layout/>
      <c:radarChart>
        <c:radarStyle val="marker"/>
        <c:varyColors val="0"/>
        <c:ser>
          <c:idx val="0"/>
          <c:order val="0"/>
          <c:tx>
            <c:v>Izquierdo</c:v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'B. Resumen Sectores'!$A$38:$A$44</c:f>
              <c:strCache>
                <c:ptCount val="7"/>
                <c:pt idx="0">
                  <c:v>G</c:v>
                </c:pt>
                <c:pt idx="1">
                  <c:v>NS</c:v>
                </c:pt>
                <c:pt idx="2">
                  <c:v>N</c:v>
                </c:pt>
                <c:pt idx="3">
                  <c:v>NI</c:v>
                </c:pt>
                <c:pt idx="4">
                  <c:v>TI</c:v>
                </c:pt>
                <c:pt idx="5">
                  <c:v>T</c:v>
                </c:pt>
                <c:pt idx="6">
                  <c:v>TS</c:v>
                </c:pt>
              </c:strCache>
            </c:strRef>
          </c:cat>
          <c:val>
            <c:numRef>
              <c:f>'B. Resumen Sectores'!$D$38:$D$44</c:f>
              <c:numCache>
                <c:formatCode>0.00</c:formatCode>
                <c:ptCount val="7"/>
                <c:pt idx="0">
                  <c:v>0.63995823974999999</c:v>
                </c:pt>
                <c:pt idx="1">
                  <c:v>14.134440244229163</c:v>
                </c:pt>
                <c:pt idx="2">
                  <c:v>11.482826866854168</c:v>
                </c:pt>
                <c:pt idx="3">
                  <c:v>13.719948057500003</c:v>
                </c:pt>
                <c:pt idx="4">
                  <c:v>1.0331619708145834</c:v>
                </c:pt>
                <c:pt idx="5">
                  <c:v>12.485253936270835</c:v>
                </c:pt>
                <c:pt idx="6">
                  <c:v>4.8120074497499994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4CB-4702-BC13-234F2D6CD0E5}"/>
            </c:ext>
          </c:extLst>
        </c:ser>
        <c:ser>
          <c:idx val="2"/>
          <c:order val="1"/>
          <c:tx>
            <c:v>Derecho</c:v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strRef>
              <c:f>'B. Resumen Sectores'!$A$38:$A$44</c:f>
              <c:strCache>
                <c:ptCount val="7"/>
                <c:pt idx="0">
                  <c:v>G</c:v>
                </c:pt>
                <c:pt idx="1">
                  <c:v>NS</c:v>
                </c:pt>
                <c:pt idx="2">
                  <c:v>N</c:v>
                </c:pt>
                <c:pt idx="3">
                  <c:v>NI</c:v>
                </c:pt>
                <c:pt idx="4">
                  <c:v>TI</c:v>
                </c:pt>
                <c:pt idx="5">
                  <c:v>T</c:v>
                </c:pt>
                <c:pt idx="6">
                  <c:v>TS</c:v>
                </c:pt>
              </c:strCache>
            </c:strRef>
          </c:cat>
          <c:val>
            <c:numRef>
              <c:f>'B. Resumen Sectores'!$E$38:$E$44</c:f>
              <c:numCache>
                <c:formatCode>0.00</c:formatCode>
                <c:ptCount val="7"/>
                <c:pt idx="0">
                  <c:v>2.1825668442608692</c:v>
                </c:pt>
                <c:pt idx="1">
                  <c:v>11.512364566391303</c:v>
                </c:pt>
                <c:pt idx="2">
                  <c:v>17.951164887826089</c:v>
                </c:pt>
                <c:pt idx="3">
                  <c:v>16.64137745584782</c:v>
                </c:pt>
                <c:pt idx="4">
                  <c:v>0.63923588148652188</c:v>
                </c:pt>
                <c:pt idx="5">
                  <c:v>20.06495235906522</c:v>
                </c:pt>
                <c:pt idx="6">
                  <c:v>1.7494006418913042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4CB-4702-BC13-234F2D6CD0E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534889616"/>
        <c:axId val="-534887984"/>
      </c:radarChart>
      <c:catAx>
        <c:axId val="-5348896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-534887984"/>
        <c:crosses val="autoZero"/>
        <c:auto val="1"/>
        <c:lblAlgn val="ctr"/>
        <c:lblOffset val="100"/>
        <c:noMultiLvlLbl val="0"/>
      </c:catAx>
      <c:valAx>
        <c:axId val="-5348879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-53488961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E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4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s-ES" baseline="0"/>
              <a:t>GRUPO 3</a:t>
            </a:r>
            <a:endParaRPr lang="es-E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ES"/>
        </a:p>
      </c:txPr>
    </c:title>
    <c:autoTitleDeleted val="0"/>
    <c:plotArea>
      <c:layout/>
      <c:radarChart>
        <c:radarStyle val="marker"/>
        <c:varyColors val="0"/>
        <c:ser>
          <c:idx val="0"/>
          <c:order val="0"/>
          <c:tx>
            <c:v>Izquierdo</c:v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'B. Resumen Sectores'!$A$38:$A$44</c:f>
              <c:strCache>
                <c:ptCount val="7"/>
                <c:pt idx="0">
                  <c:v>G</c:v>
                </c:pt>
                <c:pt idx="1">
                  <c:v>NS</c:v>
                </c:pt>
                <c:pt idx="2">
                  <c:v>N</c:v>
                </c:pt>
                <c:pt idx="3">
                  <c:v>NI</c:v>
                </c:pt>
                <c:pt idx="4">
                  <c:v>TI</c:v>
                </c:pt>
                <c:pt idx="5">
                  <c:v>T</c:v>
                </c:pt>
                <c:pt idx="6">
                  <c:v>TS</c:v>
                </c:pt>
              </c:strCache>
            </c:strRef>
          </c:cat>
          <c:val>
            <c:numRef>
              <c:f>'B. Resumen Sectores'!$F$38:$F$44</c:f>
              <c:numCache>
                <c:formatCode>0.00</c:formatCode>
                <c:ptCount val="7"/>
                <c:pt idx="0">
                  <c:v>35.748767924954151</c:v>
                </c:pt>
                <c:pt idx="1">
                  <c:v>46.690879894783343</c:v>
                </c:pt>
                <c:pt idx="2">
                  <c:v>45.430606813195823</c:v>
                </c:pt>
                <c:pt idx="3">
                  <c:v>45.560549042925011</c:v>
                </c:pt>
                <c:pt idx="4">
                  <c:v>31.692962200099995</c:v>
                </c:pt>
                <c:pt idx="5">
                  <c:v>41.108547806950035</c:v>
                </c:pt>
                <c:pt idx="6">
                  <c:v>26.699840409570832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91D-4C3B-8B64-5B2587E26578}"/>
            </c:ext>
          </c:extLst>
        </c:ser>
        <c:ser>
          <c:idx val="2"/>
          <c:order val="1"/>
          <c:tx>
            <c:v>Derecho</c:v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strRef>
              <c:f>'B. Resumen Sectores'!$A$38:$A$44</c:f>
              <c:strCache>
                <c:ptCount val="7"/>
                <c:pt idx="0">
                  <c:v>G</c:v>
                </c:pt>
                <c:pt idx="1">
                  <c:v>NS</c:v>
                </c:pt>
                <c:pt idx="2">
                  <c:v>N</c:v>
                </c:pt>
                <c:pt idx="3">
                  <c:v>NI</c:v>
                </c:pt>
                <c:pt idx="4">
                  <c:v>TI</c:v>
                </c:pt>
                <c:pt idx="5">
                  <c:v>T</c:v>
                </c:pt>
                <c:pt idx="6">
                  <c:v>TS</c:v>
                </c:pt>
              </c:strCache>
            </c:strRef>
          </c:cat>
          <c:val>
            <c:numRef>
              <c:f>'B. Resumen Sectores'!$G$38:$G$44</c:f>
              <c:numCache>
                <c:formatCode>0.00</c:formatCode>
                <c:ptCount val="7"/>
                <c:pt idx="0">
                  <c:v>33.046007192402534</c:v>
                </c:pt>
                <c:pt idx="1">
                  <c:v>37.950346108906786</c:v>
                </c:pt>
                <c:pt idx="2">
                  <c:v>42.642458026355953</c:v>
                </c:pt>
                <c:pt idx="3">
                  <c:v>42.657555325169483</c:v>
                </c:pt>
                <c:pt idx="4">
                  <c:v>29.880264072302712</c:v>
                </c:pt>
                <c:pt idx="5">
                  <c:v>46.343911533652502</c:v>
                </c:pt>
                <c:pt idx="6">
                  <c:v>32.155091642724564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91D-4C3B-8B64-5B2587E2657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534895056"/>
        <c:axId val="-534894512"/>
      </c:radarChart>
      <c:catAx>
        <c:axId val="-5348950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-534894512"/>
        <c:crosses val="autoZero"/>
        <c:auto val="1"/>
        <c:lblAlgn val="ctr"/>
        <c:lblOffset val="100"/>
        <c:noMultiLvlLbl val="0"/>
      </c:catAx>
      <c:valAx>
        <c:axId val="-5348945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-53489505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E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4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pivotSource>
    <c:name>[Datos_Descriptiva_Pacientes_TODOS.xlsx]A. Graficos y Tablas!Tabla dinámica12</c:name>
    <c:fmtId val="12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2160" b="1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s-ES"/>
              <a:t>Pacientes GLAUCOMA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60" b="1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E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>
            <a:outerShdw blurRad="317500" algn="ctr" rotWithShape="0">
              <a:prstClr val="black">
                <a:alpha val="25000"/>
              </a:prst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2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s-ES"/>
            </a:p>
          </c:txPr>
          <c:dLblPos val="inEnd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>
            <a:outerShdw blurRad="317500" algn="ctr" rotWithShape="0">
              <a:prstClr val="black">
                <a:alpha val="25000"/>
              </a:prstClr>
            </a:outerShdw>
          </a:effectLst>
        </c:spPr>
      </c:pivotFmt>
      <c:pivotFmt>
        <c:idx val="2"/>
        <c:spPr>
          <a:solidFill>
            <a:schemeClr val="accent1"/>
          </a:solidFill>
          <a:ln>
            <a:noFill/>
          </a:ln>
          <a:effectLst>
            <a:outerShdw blurRad="317500" algn="ctr" rotWithShape="0">
              <a:prstClr val="black">
                <a:alpha val="25000"/>
              </a:prstClr>
            </a:outerShdw>
          </a:effectLst>
        </c:spPr>
      </c:pivotFmt>
      <c:pivotFmt>
        <c:idx val="3"/>
        <c:spPr>
          <a:solidFill>
            <a:schemeClr val="accent1"/>
          </a:solidFill>
          <a:ln>
            <a:noFill/>
          </a:ln>
          <a:effectLst>
            <a:outerShdw blurRad="317500" algn="ctr" rotWithShape="0">
              <a:prstClr val="black">
                <a:alpha val="25000"/>
              </a:prst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2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s-ES"/>
            </a:p>
          </c:txPr>
          <c:dLblPos val="inEnd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>
            <a:outerShdw blurRad="317500" algn="ctr" rotWithShape="0">
              <a:prstClr val="black">
                <a:alpha val="25000"/>
              </a:prstClr>
            </a:outerShdw>
          </a:effectLst>
        </c:spPr>
      </c:pivotFmt>
      <c:pivotFmt>
        <c:idx val="5"/>
        <c:spPr>
          <a:solidFill>
            <a:schemeClr val="accent1"/>
          </a:solidFill>
          <a:ln>
            <a:noFill/>
          </a:ln>
          <a:effectLst>
            <a:outerShdw blurRad="317500" algn="ctr" rotWithShape="0">
              <a:prstClr val="black">
                <a:alpha val="25000"/>
              </a:prstClr>
            </a:outerShdw>
          </a:effectLst>
        </c:spPr>
      </c:pivotFmt>
      <c:pivotFmt>
        <c:idx val="6"/>
        <c:spPr>
          <a:solidFill>
            <a:schemeClr val="accent1"/>
          </a:solidFill>
          <a:ln>
            <a:noFill/>
          </a:ln>
          <a:effectLst>
            <a:outerShdw blurRad="317500" algn="ctr" rotWithShape="0">
              <a:prstClr val="black">
                <a:alpha val="25000"/>
              </a:prst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2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s-ES"/>
            </a:p>
          </c:txPr>
          <c:dLblPos val="inEnd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>
            <a:noFill/>
          </a:ln>
          <a:effectLst>
            <a:outerShdw blurRad="317500" algn="ctr" rotWithShape="0">
              <a:prstClr val="black">
                <a:alpha val="25000"/>
              </a:prstClr>
            </a:outerShdw>
          </a:effectLst>
        </c:spPr>
      </c:pivotFmt>
      <c:pivotFmt>
        <c:idx val="8"/>
        <c:spPr>
          <a:solidFill>
            <a:schemeClr val="accent1"/>
          </a:solidFill>
          <a:ln>
            <a:noFill/>
          </a:ln>
          <a:effectLst>
            <a:outerShdw blurRad="317500" algn="ctr" rotWithShape="0">
              <a:prstClr val="black">
                <a:alpha val="25000"/>
              </a:prstClr>
            </a:outerShdw>
          </a:effectLst>
        </c:spPr>
      </c:pivotFmt>
    </c:pivotFmts>
    <c:plotArea>
      <c:layout/>
      <c:pieChart>
        <c:varyColors val="1"/>
        <c:ser>
          <c:idx val="0"/>
          <c:order val="0"/>
          <c:tx>
            <c:strRef>
              <c:f>'A. Graficos y Tablas'!$B$47</c:f>
              <c:strCache>
                <c:ptCount val="1"/>
                <c:pt idx="0">
                  <c:v>Total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4AA5-48AF-B44C-CC08EEAF3763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4AA5-48AF-B44C-CC08EEAF3763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8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s-ES"/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dk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'A. Graficos y Tablas'!$A$48:$A$50</c:f>
              <c:strCache>
                <c:ptCount val="2"/>
                <c:pt idx="0">
                  <c:v>F</c:v>
                </c:pt>
                <c:pt idx="1">
                  <c:v>M</c:v>
                </c:pt>
              </c:strCache>
            </c:strRef>
          </c:cat>
          <c:val>
            <c:numRef>
              <c:f>'A. Graficos y Tablas'!$B$48:$B$50</c:f>
              <c:numCache>
                <c:formatCode>General</c:formatCode>
                <c:ptCount val="2"/>
                <c:pt idx="0">
                  <c:v>166</c:v>
                </c:pt>
                <c:pt idx="1">
                  <c:v>189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4AA5-48AF-B44C-CC08EEAF3763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overlay val="0"/>
      <c:spPr>
        <a:solidFill>
          <a:schemeClr val="lt1">
            <a:alpha val="78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ES"/>
        </a:p>
      </c:txPr>
    </c:legend>
    <c:plotVisOnly val="1"/>
    <c:dispBlanksAs val="gap"/>
    <c:showDLblsOverMax val="0"/>
  </c:chart>
  <c:spPr>
    <a:pattFill prst="dkDnDiag">
      <a:fgClr>
        <a:schemeClr val="lt1">
          <a:lumMod val="95000"/>
        </a:schemeClr>
      </a:fgClr>
      <a:bgClr>
        <a:schemeClr val="lt1"/>
      </a:bgClr>
    </a:patt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 sz="1800"/>
      </a:pPr>
      <a:endParaRPr lang="es-ES"/>
    </a:p>
  </c:txPr>
  <c:externalData r:id="rId4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</c:extLst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pivotSource>
    <c:name>[Datos_Descriptiva_Pacientes_TODOS.xlsx]A. Graficos y Tablas!Tabla dinámica10</c:name>
    <c:fmtId val="10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1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000"/>
              <a:t>Proporción</a:t>
            </a:r>
            <a:r>
              <a:rPr lang="en-US" sz="2000" baseline="0"/>
              <a:t> por Sexos</a:t>
            </a:r>
            <a:endParaRPr lang="en-US" sz="200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1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E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>
            <a:outerShdw blurRad="317500" algn="ctr" rotWithShape="0">
              <a:prstClr val="black">
                <a:alpha val="25000"/>
              </a:prst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20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s-ES"/>
            </a:p>
          </c:txPr>
          <c:dLblPos val="inEnd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>
            <a:outerShdw blurRad="317500" algn="ctr" rotWithShape="0">
              <a:prstClr val="black">
                <a:alpha val="25000"/>
              </a:prstClr>
            </a:outerShdw>
          </a:effectLst>
        </c:spPr>
      </c:pivotFmt>
      <c:pivotFmt>
        <c:idx val="2"/>
        <c:spPr>
          <a:solidFill>
            <a:schemeClr val="accent1"/>
          </a:solidFill>
          <a:ln>
            <a:noFill/>
          </a:ln>
          <a:effectLst>
            <a:outerShdw blurRad="317500" algn="ctr" rotWithShape="0">
              <a:prstClr val="black">
                <a:alpha val="25000"/>
              </a:prstClr>
            </a:outerShdw>
          </a:effectLst>
        </c:spPr>
      </c:pivotFmt>
      <c:pivotFmt>
        <c:idx val="3"/>
        <c:spPr>
          <a:solidFill>
            <a:schemeClr val="accent1"/>
          </a:solidFill>
          <a:ln>
            <a:noFill/>
          </a:ln>
          <a:effectLst>
            <a:outerShdw blurRad="317500" algn="ctr" rotWithShape="0">
              <a:prstClr val="black">
                <a:alpha val="25000"/>
              </a:prst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20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s-ES"/>
            </a:p>
          </c:txPr>
          <c:dLblPos val="inEnd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>
            <a:outerShdw blurRad="317500" algn="ctr" rotWithShape="0">
              <a:prstClr val="black">
                <a:alpha val="25000"/>
              </a:prstClr>
            </a:outerShdw>
          </a:effectLst>
        </c:spPr>
      </c:pivotFmt>
      <c:pivotFmt>
        <c:idx val="5"/>
        <c:spPr>
          <a:solidFill>
            <a:schemeClr val="accent1"/>
          </a:solidFill>
          <a:ln>
            <a:noFill/>
          </a:ln>
          <a:effectLst>
            <a:outerShdw blurRad="317500" algn="ctr" rotWithShape="0">
              <a:prstClr val="black">
                <a:alpha val="25000"/>
              </a:prstClr>
            </a:outerShdw>
          </a:effectLst>
        </c:spPr>
      </c:pivotFmt>
      <c:pivotFmt>
        <c:idx val="6"/>
        <c:spPr>
          <a:solidFill>
            <a:schemeClr val="accent1"/>
          </a:solidFill>
          <a:ln>
            <a:noFill/>
          </a:ln>
          <a:effectLst>
            <a:outerShdw blurRad="317500" algn="ctr" rotWithShape="0">
              <a:prstClr val="black">
                <a:alpha val="25000"/>
              </a:prstClr>
            </a:outerShdw>
          </a:effectLst>
        </c:spPr>
      </c:pivotFmt>
      <c:pivotFmt>
        <c:idx val="7"/>
        <c:spPr>
          <a:solidFill>
            <a:schemeClr val="accent1"/>
          </a:solidFill>
          <a:ln>
            <a:noFill/>
          </a:ln>
          <a:effectLst>
            <a:outerShdw blurRad="317500" algn="ctr" rotWithShape="0">
              <a:prstClr val="black">
                <a:alpha val="25000"/>
              </a:prst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20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s-ES"/>
            </a:p>
          </c:txPr>
          <c:dLblPos val="inEnd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>
            <a:noFill/>
          </a:ln>
          <a:effectLst>
            <a:outerShdw blurRad="317500" algn="ctr" rotWithShape="0">
              <a:prstClr val="black">
                <a:alpha val="25000"/>
              </a:prstClr>
            </a:outerShdw>
          </a:effectLst>
        </c:spPr>
      </c:pivotFmt>
      <c:pivotFmt>
        <c:idx val="9"/>
        <c:spPr>
          <a:solidFill>
            <a:schemeClr val="accent1"/>
          </a:solidFill>
          <a:ln>
            <a:noFill/>
          </a:ln>
          <a:effectLst>
            <a:outerShdw blurRad="317500" algn="ctr" rotWithShape="0">
              <a:prstClr val="black">
                <a:alpha val="25000"/>
              </a:prstClr>
            </a:outerShdw>
          </a:effectLst>
        </c:spPr>
      </c:pivotFmt>
      <c:pivotFmt>
        <c:idx val="10"/>
        <c:spPr>
          <a:solidFill>
            <a:schemeClr val="accent1"/>
          </a:solidFill>
          <a:ln>
            <a:noFill/>
          </a:ln>
          <a:effectLst>
            <a:outerShdw blurRad="317500" algn="ctr" rotWithShape="0">
              <a:prstClr val="black">
                <a:alpha val="25000"/>
              </a:prstClr>
            </a:outerShdw>
          </a:effectLst>
        </c:spPr>
      </c:pivotFmt>
    </c:pivotFmts>
    <c:plotArea>
      <c:layout/>
      <c:pieChart>
        <c:varyColors val="1"/>
        <c:ser>
          <c:idx val="0"/>
          <c:order val="0"/>
          <c:tx>
            <c:strRef>
              <c:f>'A. Graficos y Tablas'!$B$3</c:f>
              <c:strCache>
                <c:ptCount val="1"/>
                <c:pt idx="0">
                  <c:v>Total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1B9E-4F61-8690-372E7BF75569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1B9E-4F61-8690-372E7BF75569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1B9E-4F61-8690-372E7BF75569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s-ES"/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dk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'A. Graficos y Tablas'!$A$4:$A$7</c:f>
              <c:strCache>
                <c:ptCount val="3"/>
                <c:pt idx="0">
                  <c:v>F</c:v>
                </c:pt>
                <c:pt idx="1">
                  <c:v>M</c:v>
                </c:pt>
                <c:pt idx="2">
                  <c:v>(en blanco)</c:v>
                </c:pt>
              </c:strCache>
            </c:strRef>
          </c:cat>
          <c:val>
            <c:numRef>
              <c:f>'A. Graficos y Tablas'!$B$4:$B$7</c:f>
              <c:numCache>
                <c:formatCode>General</c:formatCode>
                <c:ptCount val="3"/>
                <c:pt idx="0">
                  <c:v>646</c:v>
                </c:pt>
                <c:pt idx="1">
                  <c:v>596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1B9E-4F61-8690-372E7BF75569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overlay val="0"/>
      <c:spPr>
        <a:solidFill>
          <a:schemeClr val="lt1">
            <a:alpha val="78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ES"/>
        </a:p>
      </c:txPr>
    </c:legend>
    <c:plotVisOnly val="1"/>
    <c:dispBlanksAs val="gap"/>
    <c:showDLblsOverMax val="0"/>
  </c:chart>
  <c:spPr>
    <a:pattFill prst="dkDnDiag">
      <a:fgClr>
        <a:schemeClr val="lt1">
          <a:lumMod val="95000"/>
        </a:schemeClr>
      </a:fgClr>
      <a:bgClr>
        <a:schemeClr val="lt1"/>
      </a:bgClr>
    </a:patt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s-ES"/>
    </a:p>
  </c:txPr>
  <c:externalData r:id="rId4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</c:extLst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920" b="0" i="0" u="none" strike="noStrike" kern="1200" cap="none" spc="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pPr>
            <a:r>
              <a:rPr lang="es-ES" sz="2000" b="1" dirty="0"/>
              <a:t>Promedio Edad por Afectación de Glaucoma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920" b="0" i="0" u="none" strike="noStrike" kern="1200" cap="none" spc="50" normalizeH="0" baseline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+mj-ea"/>
              <a:cs typeface="+mj-cs"/>
            </a:defRPr>
          </a:pPr>
          <a:endParaRPr lang="es-E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'A. Graficos y Tablas'!$L$55</c:f>
              <c:strCache>
                <c:ptCount val="1"/>
                <c:pt idx="0">
                  <c:v>NO</c:v>
                </c:pt>
              </c:strCache>
            </c:strRef>
          </c:tx>
          <c:spPr>
            <a:solidFill>
              <a:schemeClr val="accent1">
                <a:alpha val="7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E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'A. Graficos y Tablas'!$K$56:$K$57</c:f>
              <c:strCache>
                <c:ptCount val="2"/>
                <c:pt idx="0">
                  <c:v>F</c:v>
                </c:pt>
                <c:pt idx="1">
                  <c:v>M</c:v>
                </c:pt>
              </c:strCache>
            </c:strRef>
          </c:cat>
          <c:val>
            <c:numRef>
              <c:f>'A. Graficos y Tablas'!$L$56:$L$57</c:f>
              <c:numCache>
                <c:formatCode>0.00</c:formatCode>
                <c:ptCount val="2"/>
                <c:pt idx="0">
                  <c:v>46.434166666666599</c:v>
                </c:pt>
                <c:pt idx="1">
                  <c:v>47.982063882063805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226-4759-91D0-5B0D185259CD}"/>
            </c:ext>
          </c:extLst>
        </c:ser>
        <c:ser>
          <c:idx val="1"/>
          <c:order val="1"/>
          <c:tx>
            <c:strRef>
              <c:f>'A. Graficos y Tablas'!$M$55</c:f>
              <c:strCache>
                <c:ptCount val="1"/>
                <c:pt idx="0">
                  <c:v>YES</c:v>
                </c:pt>
              </c:strCache>
            </c:strRef>
          </c:tx>
          <c:spPr>
            <a:solidFill>
              <a:schemeClr val="accent2">
                <a:alpha val="7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E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'A. Graficos y Tablas'!$K$56:$K$57</c:f>
              <c:strCache>
                <c:ptCount val="2"/>
                <c:pt idx="0">
                  <c:v>F</c:v>
                </c:pt>
                <c:pt idx="1">
                  <c:v>M</c:v>
                </c:pt>
              </c:strCache>
            </c:strRef>
          </c:cat>
          <c:val>
            <c:numRef>
              <c:f>'A. Graficos y Tablas'!$M$56:$M$57</c:f>
              <c:numCache>
                <c:formatCode>0.00</c:formatCode>
                <c:ptCount val="2"/>
                <c:pt idx="0">
                  <c:v>69.301204819277132</c:v>
                </c:pt>
                <c:pt idx="1">
                  <c:v>64.682539682539741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226-4759-91D0-5B0D185259CD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80"/>
        <c:overlap val="25"/>
        <c:axId val="-520922976"/>
        <c:axId val="-520920800"/>
      </c:barChart>
      <c:catAx>
        <c:axId val="-5209229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587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cap="none" spc="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-520920800"/>
        <c:crosses val="autoZero"/>
        <c:auto val="1"/>
        <c:lblAlgn val="ctr"/>
        <c:lblOffset val="100"/>
        <c:noMultiLvlLbl val="0"/>
      </c:catAx>
      <c:valAx>
        <c:axId val="-5209208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spc="2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-5209229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E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600"/>
      </a:pPr>
      <a:endParaRPr lang="es-ES"/>
    </a:p>
  </c:txPr>
  <c:externalData r:id="rId4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s-ES"/>
              <a:t>OJO</a:t>
            </a:r>
            <a:r>
              <a:rPr lang="es-ES" baseline="0"/>
              <a:t>  IZQUIERDO</a:t>
            </a:r>
            <a:endParaRPr lang="es-E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ES"/>
        </a:p>
      </c:txPr>
    </c:title>
    <c:autoTitleDeleted val="0"/>
    <c:plotArea>
      <c:layout/>
      <c:radarChart>
        <c:radarStyle val="marker"/>
        <c:varyColors val="0"/>
        <c:ser>
          <c:idx val="0"/>
          <c:order val="0"/>
          <c:tx>
            <c:v>SI glaucoma</c:v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strRef>
              <c:f>'B. Resumen Sectores'!$A$4:$A$10</c:f>
              <c:strCache>
                <c:ptCount val="7"/>
                <c:pt idx="0">
                  <c:v>G</c:v>
                </c:pt>
                <c:pt idx="1">
                  <c:v>NS</c:v>
                </c:pt>
                <c:pt idx="2">
                  <c:v>N</c:v>
                </c:pt>
                <c:pt idx="3">
                  <c:v>NI</c:v>
                </c:pt>
                <c:pt idx="4">
                  <c:v>TI</c:v>
                </c:pt>
                <c:pt idx="5">
                  <c:v>T</c:v>
                </c:pt>
                <c:pt idx="6">
                  <c:v>TS</c:v>
                </c:pt>
              </c:strCache>
            </c:strRef>
          </c:cat>
          <c:val>
            <c:numRef>
              <c:f>'B. Resumen Sectores'!$B$4:$B$10</c:f>
              <c:numCache>
                <c:formatCode>0.00</c:formatCode>
                <c:ptCount val="7"/>
                <c:pt idx="0">
                  <c:v>24.052497279199599</c:v>
                </c:pt>
                <c:pt idx="1">
                  <c:v>34.434437686955327</c:v>
                </c:pt>
                <c:pt idx="2">
                  <c:v>32.522580284346361</c:v>
                </c:pt>
                <c:pt idx="3">
                  <c:v>33.145587406779335</c:v>
                </c:pt>
                <c:pt idx="4">
                  <c:v>21.392846075489246</c:v>
                </c:pt>
                <c:pt idx="5">
                  <c:v>30.334966653148072</c:v>
                </c:pt>
                <c:pt idx="6">
                  <c:v>18.644844318494414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ABF-4A09-ACFF-C65A59E66F73}"/>
            </c:ext>
          </c:extLst>
        </c:ser>
        <c:ser>
          <c:idx val="2"/>
          <c:order val="1"/>
          <c:tx>
            <c:v>NO glaucoma</c:v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4"/>
                </a:solidFill>
              </a:ln>
              <a:effectLst/>
            </c:spPr>
          </c:marker>
          <c:cat>
            <c:strRef>
              <c:f>'B. Resumen Sectores'!$A$4:$A$10</c:f>
              <c:strCache>
                <c:ptCount val="7"/>
                <c:pt idx="0">
                  <c:v>G</c:v>
                </c:pt>
                <c:pt idx="1">
                  <c:v>NS</c:v>
                </c:pt>
                <c:pt idx="2">
                  <c:v>N</c:v>
                </c:pt>
                <c:pt idx="3">
                  <c:v>NI</c:v>
                </c:pt>
                <c:pt idx="4">
                  <c:v>TI</c:v>
                </c:pt>
                <c:pt idx="5">
                  <c:v>T</c:v>
                </c:pt>
                <c:pt idx="6">
                  <c:v>TS</c:v>
                </c:pt>
              </c:strCache>
            </c:strRef>
          </c:cat>
          <c:val>
            <c:numRef>
              <c:f>'B. Resumen Sectores'!$D$4:$D$10</c:f>
              <c:numCache>
                <c:formatCode>0.00</c:formatCode>
                <c:ptCount val="7"/>
                <c:pt idx="0">
                  <c:v>55.342810126751083</c:v>
                </c:pt>
                <c:pt idx="1">
                  <c:v>58.989571045864508</c:v>
                </c:pt>
                <c:pt idx="2">
                  <c:v>56.910448307053876</c:v>
                </c:pt>
                <c:pt idx="3">
                  <c:v>59.607069885587357</c:v>
                </c:pt>
                <c:pt idx="4">
                  <c:v>51.571886651215159</c:v>
                </c:pt>
                <c:pt idx="5">
                  <c:v>41.959558739494462</c:v>
                </c:pt>
                <c:pt idx="6">
                  <c:v>47.86278266767313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ABF-4A09-ACFF-C65A59E66F7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536205488"/>
        <c:axId val="-536202768"/>
      </c:radarChart>
      <c:catAx>
        <c:axId val="-5362054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-536202768"/>
        <c:crosses val="autoZero"/>
        <c:auto val="1"/>
        <c:lblAlgn val="ctr"/>
        <c:lblOffset val="100"/>
        <c:noMultiLvlLbl val="0"/>
      </c:catAx>
      <c:valAx>
        <c:axId val="-5362027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-53620548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E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4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s-ES"/>
              <a:t>OJO</a:t>
            </a:r>
            <a:r>
              <a:rPr lang="es-ES" baseline="0"/>
              <a:t>  DERECHO</a:t>
            </a:r>
            <a:endParaRPr lang="es-E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ES"/>
        </a:p>
      </c:txPr>
    </c:title>
    <c:autoTitleDeleted val="0"/>
    <c:plotArea>
      <c:layout/>
      <c:radarChart>
        <c:radarStyle val="marker"/>
        <c:varyColors val="0"/>
        <c:ser>
          <c:idx val="1"/>
          <c:order val="0"/>
          <c:tx>
            <c:v>SI glaucoma</c:v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strRef>
              <c:f>'B. Resumen Sectores'!$A$4:$A$10</c:f>
              <c:strCache>
                <c:ptCount val="7"/>
                <c:pt idx="0">
                  <c:v>G</c:v>
                </c:pt>
                <c:pt idx="1">
                  <c:v>NS</c:v>
                </c:pt>
                <c:pt idx="2">
                  <c:v>N</c:v>
                </c:pt>
                <c:pt idx="3">
                  <c:v>NI</c:v>
                </c:pt>
                <c:pt idx="4">
                  <c:v>TI</c:v>
                </c:pt>
                <c:pt idx="5">
                  <c:v>T</c:v>
                </c:pt>
                <c:pt idx="6">
                  <c:v>TS</c:v>
                </c:pt>
              </c:strCache>
            </c:strRef>
          </c:cat>
          <c:val>
            <c:numRef>
              <c:f>'B. Resumen Sectores'!$C$4:$C$10</c:f>
              <c:numCache>
                <c:formatCode>0.00</c:formatCode>
                <c:ptCount val="7"/>
                <c:pt idx="0">
                  <c:v>22.457396304256278</c:v>
                </c:pt>
                <c:pt idx="1">
                  <c:v>28.003983813437493</c:v>
                </c:pt>
                <c:pt idx="2">
                  <c:v>32.355095503418767</c:v>
                </c:pt>
                <c:pt idx="3">
                  <c:v>31.72283435614489</c:v>
                </c:pt>
                <c:pt idx="4">
                  <c:v>20.259931666338218</c:v>
                </c:pt>
                <c:pt idx="5">
                  <c:v>35.792011185917595</c:v>
                </c:pt>
                <c:pt idx="6">
                  <c:v>21.855047644346591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FF6-45B0-B180-461EC5636FA0}"/>
            </c:ext>
          </c:extLst>
        </c:ser>
        <c:ser>
          <c:idx val="3"/>
          <c:order val="1"/>
          <c:tx>
            <c:v>NO glaucoma</c:v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cat>
            <c:strRef>
              <c:f>'B. Resumen Sectores'!$A$4:$A$10</c:f>
              <c:strCache>
                <c:ptCount val="7"/>
                <c:pt idx="0">
                  <c:v>G</c:v>
                </c:pt>
                <c:pt idx="1">
                  <c:v>NS</c:v>
                </c:pt>
                <c:pt idx="2">
                  <c:v>N</c:v>
                </c:pt>
                <c:pt idx="3">
                  <c:v>NI</c:v>
                </c:pt>
                <c:pt idx="4">
                  <c:v>TI</c:v>
                </c:pt>
                <c:pt idx="5">
                  <c:v>T</c:v>
                </c:pt>
                <c:pt idx="6">
                  <c:v>TS</c:v>
                </c:pt>
              </c:strCache>
            </c:strRef>
          </c:cat>
          <c:val>
            <c:numRef>
              <c:f>'B. Resumen Sectores'!$E$4:$E$10</c:f>
              <c:numCache>
                <c:formatCode>0.00</c:formatCode>
                <c:ptCount val="7"/>
                <c:pt idx="0">
                  <c:v>56.473674047860172</c:v>
                </c:pt>
                <c:pt idx="1">
                  <c:v>50.801708911281793</c:v>
                </c:pt>
                <c:pt idx="2">
                  <c:v>57.74729660111295</c:v>
                </c:pt>
                <c:pt idx="3">
                  <c:v>57.870825690907679</c:v>
                </c:pt>
                <c:pt idx="4">
                  <c:v>51.101502128373596</c:v>
                </c:pt>
                <c:pt idx="5">
                  <c:v>49.320036707572697</c:v>
                </c:pt>
                <c:pt idx="6">
                  <c:v>54.943156597749436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FF6-45B0-B180-461EC5636FA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536204944"/>
        <c:axId val="-536204400"/>
      </c:radarChart>
      <c:catAx>
        <c:axId val="-5362049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-536204400"/>
        <c:crosses val="autoZero"/>
        <c:auto val="1"/>
        <c:lblAlgn val="ctr"/>
        <c:lblOffset val="100"/>
        <c:noMultiLvlLbl val="0"/>
      </c:catAx>
      <c:valAx>
        <c:axId val="-5362044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-53620494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E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4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s-ES"/>
              <a:t>OJO</a:t>
            </a:r>
            <a:r>
              <a:rPr lang="es-ES" baseline="0"/>
              <a:t> IZQUIERDO</a:t>
            </a:r>
            <a:endParaRPr lang="es-E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ES"/>
        </a:p>
      </c:txPr>
    </c:title>
    <c:autoTitleDeleted val="0"/>
    <c:plotArea>
      <c:layout/>
      <c:radarChart>
        <c:radarStyle val="marker"/>
        <c:varyColors val="0"/>
        <c:ser>
          <c:idx val="0"/>
          <c:order val="0"/>
          <c:tx>
            <c:v>Grupo 1</c:v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'B. Resumen Sectores'!$A$38:$A$44</c:f>
              <c:strCache>
                <c:ptCount val="7"/>
                <c:pt idx="0">
                  <c:v>G</c:v>
                </c:pt>
                <c:pt idx="1">
                  <c:v>NS</c:v>
                </c:pt>
                <c:pt idx="2">
                  <c:v>N</c:v>
                </c:pt>
                <c:pt idx="3">
                  <c:v>NI</c:v>
                </c:pt>
                <c:pt idx="4">
                  <c:v>TI</c:v>
                </c:pt>
                <c:pt idx="5">
                  <c:v>T</c:v>
                </c:pt>
                <c:pt idx="6">
                  <c:v>TS</c:v>
                </c:pt>
              </c:strCache>
            </c:strRef>
          </c:cat>
          <c:val>
            <c:numRef>
              <c:f>'B. Resumen Sectores'!$B$38:$B$44</c:f>
              <c:numCache>
                <c:formatCode>0.00</c:formatCode>
                <c:ptCount val="7"/>
                <c:pt idx="0">
                  <c:v>5.3104065208614279E-3</c:v>
                </c:pt>
                <c:pt idx="1">
                  <c:v>6.3323483636999978</c:v>
                </c:pt>
                <c:pt idx="2">
                  <c:v>2.6937488145714288</c:v>
                </c:pt>
                <c:pt idx="3">
                  <c:v>3.9004430652142861</c:v>
                </c:pt>
                <c:pt idx="4">
                  <c:v>3.9088462886385712E-2</c:v>
                </c:pt>
                <c:pt idx="5">
                  <c:v>5.6367771316857134</c:v>
                </c:pt>
                <c:pt idx="6">
                  <c:v>0.51308871622857144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A24-49BD-9B87-E4D2E1B76209}"/>
            </c:ext>
          </c:extLst>
        </c:ser>
        <c:ser>
          <c:idx val="2"/>
          <c:order val="1"/>
          <c:tx>
            <c:v>Grupo 2</c:v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strRef>
              <c:f>'B. Resumen Sectores'!$A$38:$A$44</c:f>
              <c:strCache>
                <c:ptCount val="7"/>
                <c:pt idx="0">
                  <c:v>G</c:v>
                </c:pt>
                <c:pt idx="1">
                  <c:v>NS</c:v>
                </c:pt>
                <c:pt idx="2">
                  <c:v>N</c:v>
                </c:pt>
                <c:pt idx="3">
                  <c:v>NI</c:v>
                </c:pt>
                <c:pt idx="4">
                  <c:v>TI</c:v>
                </c:pt>
                <c:pt idx="5">
                  <c:v>T</c:v>
                </c:pt>
                <c:pt idx="6">
                  <c:v>TS</c:v>
                </c:pt>
              </c:strCache>
            </c:strRef>
          </c:cat>
          <c:val>
            <c:numRef>
              <c:f>'B. Resumen Sectores'!$D$38:$D$44</c:f>
              <c:numCache>
                <c:formatCode>0.00</c:formatCode>
                <c:ptCount val="7"/>
                <c:pt idx="0">
                  <c:v>0.63995823974999999</c:v>
                </c:pt>
                <c:pt idx="1">
                  <c:v>14.134440244229163</c:v>
                </c:pt>
                <c:pt idx="2">
                  <c:v>11.482826866854168</c:v>
                </c:pt>
                <c:pt idx="3">
                  <c:v>13.719948057500003</c:v>
                </c:pt>
                <c:pt idx="4">
                  <c:v>1.0331619708145834</c:v>
                </c:pt>
                <c:pt idx="5">
                  <c:v>12.485253936270835</c:v>
                </c:pt>
                <c:pt idx="6">
                  <c:v>4.8120074497499994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A24-49BD-9B87-E4D2E1B76209}"/>
            </c:ext>
          </c:extLst>
        </c:ser>
        <c:ser>
          <c:idx val="5"/>
          <c:order val="2"/>
          <c:tx>
            <c:v>Grupo 3</c:v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cat>
            <c:strRef>
              <c:f>'B. Resumen Sectores'!$A$38:$A$44</c:f>
              <c:strCache>
                <c:ptCount val="7"/>
                <c:pt idx="0">
                  <c:v>G</c:v>
                </c:pt>
                <c:pt idx="1">
                  <c:v>NS</c:v>
                </c:pt>
                <c:pt idx="2">
                  <c:v>N</c:v>
                </c:pt>
                <c:pt idx="3">
                  <c:v>NI</c:v>
                </c:pt>
                <c:pt idx="4">
                  <c:v>TI</c:v>
                </c:pt>
                <c:pt idx="5">
                  <c:v>T</c:v>
                </c:pt>
                <c:pt idx="6">
                  <c:v>TS</c:v>
                </c:pt>
              </c:strCache>
            </c:strRef>
          </c:cat>
          <c:val>
            <c:numRef>
              <c:f>'B. Resumen Sectores'!$G$38:$G$44</c:f>
              <c:numCache>
                <c:formatCode>0.00</c:formatCode>
                <c:ptCount val="7"/>
                <c:pt idx="0">
                  <c:v>33.046007192402534</c:v>
                </c:pt>
                <c:pt idx="1">
                  <c:v>37.950346108906786</c:v>
                </c:pt>
                <c:pt idx="2">
                  <c:v>42.642458026355953</c:v>
                </c:pt>
                <c:pt idx="3">
                  <c:v>42.657555325169483</c:v>
                </c:pt>
                <c:pt idx="4">
                  <c:v>29.880264072302712</c:v>
                </c:pt>
                <c:pt idx="5">
                  <c:v>46.343911533652502</c:v>
                </c:pt>
                <c:pt idx="6">
                  <c:v>32.155091642724564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A24-49BD-9B87-E4D2E1B7620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536203856"/>
        <c:axId val="-536201136"/>
      </c:radarChart>
      <c:catAx>
        <c:axId val="-5362038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-536201136"/>
        <c:crosses val="autoZero"/>
        <c:auto val="1"/>
        <c:lblAlgn val="ctr"/>
        <c:lblOffset val="100"/>
        <c:noMultiLvlLbl val="0"/>
      </c:catAx>
      <c:valAx>
        <c:axId val="-5362011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-53620385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E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4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s-ES"/>
              <a:t>OJO</a:t>
            </a:r>
            <a:r>
              <a:rPr lang="es-ES" baseline="0"/>
              <a:t> DERECHO</a:t>
            </a:r>
            <a:endParaRPr lang="es-E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ES"/>
        </a:p>
      </c:txPr>
    </c:title>
    <c:autoTitleDeleted val="0"/>
    <c:plotArea>
      <c:layout/>
      <c:radarChart>
        <c:radarStyle val="marker"/>
        <c:varyColors val="0"/>
        <c:ser>
          <c:idx val="1"/>
          <c:order val="0"/>
          <c:tx>
            <c:v>Grupo 1</c:v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'B. Resumen Sectores'!$A$38:$A$44</c:f>
              <c:strCache>
                <c:ptCount val="7"/>
                <c:pt idx="0">
                  <c:v>G</c:v>
                </c:pt>
                <c:pt idx="1">
                  <c:v>NS</c:v>
                </c:pt>
                <c:pt idx="2">
                  <c:v>N</c:v>
                </c:pt>
                <c:pt idx="3">
                  <c:v>NI</c:v>
                </c:pt>
                <c:pt idx="4">
                  <c:v>TI</c:v>
                </c:pt>
                <c:pt idx="5">
                  <c:v>T</c:v>
                </c:pt>
                <c:pt idx="6">
                  <c:v>TS</c:v>
                </c:pt>
              </c:strCache>
            </c:strRef>
          </c:cat>
          <c:val>
            <c:numRef>
              <c:f>'B. Resumen Sectores'!$C$38:$C$44</c:f>
              <c:numCache>
                <c:formatCode>0.00</c:formatCode>
                <c:ptCount val="7"/>
                <c:pt idx="0">
                  <c:v>8.2110383645885715E-2</c:v>
                </c:pt>
                <c:pt idx="1">
                  <c:v>5.3078835796285713</c:v>
                </c:pt>
                <c:pt idx="2">
                  <c:v>7.137427687762858</c:v>
                </c:pt>
                <c:pt idx="3">
                  <c:v>4.767875337914286</c:v>
                </c:pt>
                <c:pt idx="4">
                  <c:v>0.7192682134176287</c:v>
                </c:pt>
                <c:pt idx="5">
                  <c:v>10.551957242628569</c:v>
                </c:pt>
                <c:pt idx="6">
                  <c:v>0.34146733714285726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9AA-4FFF-B6D7-BAB78192EDA1}"/>
            </c:ext>
          </c:extLst>
        </c:ser>
        <c:ser>
          <c:idx val="3"/>
          <c:order val="1"/>
          <c:tx>
            <c:v>Grupo 2</c:v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strRef>
              <c:f>'B. Resumen Sectores'!$A$38:$A$44</c:f>
              <c:strCache>
                <c:ptCount val="7"/>
                <c:pt idx="0">
                  <c:v>G</c:v>
                </c:pt>
                <c:pt idx="1">
                  <c:v>NS</c:v>
                </c:pt>
                <c:pt idx="2">
                  <c:v>N</c:v>
                </c:pt>
                <c:pt idx="3">
                  <c:v>NI</c:v>
                </c:pt>
                <c:pt idx="4">
                  <c:v>TI</c:v>
                </c:pt>
                <c:pt idx="5">
                  <c:v>T</c:v>
                </c:pt>
                <c:pt idx="6">
                  <c:v>TS</c:v>
                </c:pt>
              </c:strCache>
            </c:strRef>
          </c:cat>
          <c:val>
            <c:numRef>
              <c:f>'B. Resumen Sectores'!$E$38:$E$44</c:f>
              <c:numCache>
                <c:formatCode>0.00</c:formatCode>
                <c:ptCount val="7"/>
                <c:pt idx="0">
                  <c:v>2.1825668442608692</c:v>
                </c:pt>
                <c:pt idx="1">
                  <c:v>11.512364566391303</c:v>
                </c:pt>
                <c:pt idx="2">
                  <c:v>17.951164887826089</c:v>
                </c:pt>
                <c:pt idx="3">
                  <c:v>16.64137745584782</c:v>
                </c:pt>
                <c:pt idx="4">
                  <c:v>0.63923588148652188</c:v>
                </c:pt>
                <c:pt idx="5">
                  <c:v>20.06495235906522</c:v>
                </c:pt>
                <c:pt idx="6">
                  <c:v>1.7494006418913042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9AA-4FFF-B6D7-BAB78192EDA1}"/>
            </c:ext>
          </c:extLst>
        </c:ser>
        <c:ser>
          <c:idx val="5"/>
          <c:order val="2"/>
          <c:tx>
            <c:v>Grupo 3</c:v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cat>
            <c:strRef>
              <c:f>'B. Resumen Sectores'!$A$38:$A$44</c:f>
              <c:strCache>
                <c:ptCount val="7"/>
                <c:pt idx="0">
                  <c:v>G</c:v>
                </c:pt>
                <c:pt idx="1">
                  <c:v>NS</c:v>
                </c:pt>
                <c:pt idx="2">
                  <c:v>N</c:v>
                </c:pt>
                <c:pt idx="3">
                  <c:v>NI</c:v>
                </c:pt>
                <c:pt idx="4">
                  <c:v>TI</c:v>
                </c:pt>
                <c:pt idx="5">
                  <c:v>T</c:v>
                </c:pt>
                <c:pt idx="6">
                  <c:v>TS</c:v>
                </c:pt>
              </c:strCache>
            </c:strRef>
          </c:cat>
          <c:val>
            <c:numRef>
              <c:f>'B. Resumen Sectores'!$G$38:$G$44</c:f>
              <c:numCache>
                <c:formatCode>0.00</c:formatCode>
                <c:ptCount val="7"/>
                <c:pt idx="0">
                  <c:v>33.046007192402534</c:v>
                </c:pt>
                <c:pt idx="1">
                  <c:v>37.950346108906786</c:v>
                </c:pt>
                <c:pt idx="2">
                  <c:v>42.642458026355953</c:v>
                </c:pt>
                <c:pt idx="3">
                  <c:v>42.657555325169483</c:v>
                </c:pt>
                <c:pt idx="4">
                  <c:v>29.880264072302712</c:v>
                </c:pt>
                <c:pt idx="5">
                  <c:v>46.343911533652502</c:v>
                </c:pt>
                <c:pt idx="6">
                  <c:v>32.155091642724564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9AA-4FFF-B6D7-BAB78192EDA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536198960"/>
        <c:axId val="-534892336"/>
      </c:radarChart>
      <c:catAx>
        <c:axId val="-5361989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-534892336"/>
        <c:crosses val="autoZero"/>
        <c:auto val="1"/>
        <c:lblAlgn val="ctr"/>
        <c:lblOffset val="100"/>
        <c:noMultiLvlLbl val="0"/>
      </c:catAx>
      <c:valAx>
        <c:axId val="-5348923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-53619896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E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4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s-ES" baseline="0"/>
              <a:t>GRUPO 1</a:t>
            </a:r>
            <a:endParaRPr lang="es-E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ES"/>
        </a:p>
      </c:txPr>
    </c:title>
    <c:autoTitleDeleted val="0"/>
    <c:plotArea>
      <c:layout/>
      <c:radarChart>
        <c:radarStyle val="marker"/>
        <c:varyColors val="0"/>
        <c:ser>
          <c:idx val="0"/>
          <c:order val="0"/>
          <c:tx>
            <c:v>Izquierdo</c:v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'B. Resumen Sectores'!$A$38:$A$44</c:f>
              <c:strCache>
                <c:ptCount val="7"/>
                <c:pt idx="0">
                  <c:v>G</c:v>
                </c:pt>
                <c:pt idx="1">
                  <c:v>NS</c:v>
                </c:pt>
                <c:pt idx="2">
                  <c:v>N</c:v>
                </c:pt>
                <c:pt idx="3">
                  <c:v>NI</c:v>
                </c:pt>
                <c:pt idx="4">
                  <c:v>TI</c:v>
                </c:pt>
                <c:pt idx="5">
                  <c:v>T</c:v>
                </c:pt>
                <c:pt idx="6">
                  <c:v>TS</c:v>
                </c:pt>
              </c:strCache>
            </c:strRef>
          </c:cat>
          <c:val>
            <c:numRef>
              <c:f>'B. Resumen Sectores'!$B$38:$B$44</c:f>
              <c:numCache>
                <c:formatCode>0.00</c:formatCode>
                <c:ptCount val="7"/>
                <c:pt idx="0">
                  <c:v>5.3104065208614279E-3</c:v>
                </c:pt>
                <c:pt idx="1">
                  <c:v>6.3323483636999978</c:v>
                </c:pt>
                <c:pt idx="2">
                  <c:v>2.6937488145714288</c:v>
                </c:pt>
                <c:pt idx="3">
                  <c:v>3.9004430652142861</c:v>
                </c:pt>
                <c:pt idx="4">
                  <c:v>3.9088462886385712E-2</c:v>
                </c:pt>
                <c:pt idx="5">
                  <c:v>5.6367771316857134</c:v>
                </c:pt>
                <c:pt idx="6">
                  <c:v>0.51308871622857144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E77-4C18-A35B-34E0B0DB6CDD}"/>
            </c:ext>
          </c:extLst>
        </c:ser>
        <c:ser>
          <c:idx val="2"/>
          <c:order val="1"/>
          <c:tx>
            <c:v>Derecho</c:v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strRef>
              <c:f>'B. Resumen Sectores'!$A$38:$A$44</c:f>
              <c:strCache>
                <c:ptCount val="7"/>
                <c:pt idx="0">
                  <c:v>G</c:v>
                </c:pt>
                <c:pt idx="1">
                  <c:v>NS</c:v>
                </c:pt>
                <c:pt idx="2">
                  <c:v>N</c:v>
                </c:pt>
                <c:pt idx="3">
                  <c:v>NI</c:v>
                </c:pt>
                <c:pt idx="4">
                  <c:v>TI</c:v>
                </c:pt>
                <c:pt idx="5">
                  <c:v>T</c:v>
                </c:pt>
                <c:pt idx="6">
                  <c:v>TS</c:v>
                </c:pt>
              </c:strCache>
            </c:strRef>
          </c:cat>
          <c:val>
            <c:numRef>
              <c:f>'B. Resumen Sectores'!$C$38:$C$44</c:f>
              <c:numCache>
                <c:formatCode>0.00</c:formatCode>
                <c:ptCount val="7"/>
                <c:pt idx="0">
                  <c:v>8.2110383645885715E-2</c:v>
                </c:pt>
                <c:pt idx="1">
                  <c:v>5.3078835796285713</c:v>
                </c:pt>
                <c:pt idx="2">
                  <c:v>7.137427687762858</c:v>
                </c:pt>
                <c:pt idx="3">
                  <c:v>4.767875337914286</c:v>
                </c:pt>
                <c:pt idx="4">
                  <c:v>0.7192682134176287</c:v>
                </c:pt>
                <c:pt idx="5">
                  <c:v>10.551957242628569</c:v>
                </c:pt>
                <c:pt idx="6">
                  <c:v>0.34146733714285726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E77-4C18-A35B-34E0B0DB6CD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534893968"/>
        <c:axId val="-534891792"/>
      </c:radarChart>
      <c:catAx>
        <c:axId val="-5348939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-534891792"/>
        <c:crosses val="autoZero"/>
        <c:auto val="1"/>
        <c:lblAlgn val="ctr"/>
        <c:lblOffset val="100"/>
        <c:noMultiLvlLbl val="0"/>
      </c:catAx>
      <c:valAx>
        <c:axId val="-5348917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-53489396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E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61">
  <cs:axisTitle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categoryAxis>
  <cs:chartArea>
    <cs:lnRef idx="0"/>
    <cs:fillRef idx="0"/>
    <cs:effectRef idx="0"/>
    <cs:fontRef idx="minor">
      <a:schemeClr val="dk1"/>
    </cs:fontRef>
    <cs:spPr>
      <a:pattFill prst="dkDnDiag">
        <a:fgClr>
          <a:schemeClr val="lt1">
            <a:lumMod val="95000"/>
          </a:schemeClr>
        </a:fgClr>
        <a:bgClr>
          <a:schemeClr val="lt1"/>
        </a:bgClr>
      </a:patt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defRPr sz="900" b="1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5000"/>
        </a:schemeClr>
      </a:solidFill>
      <a:ln w="9525"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317500" algn="ctr" rotWithShape="0">
          <a:prstClr val="black">
            <a:alpha val="25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20000"/>
          </a:prstClr>
        </a:outerShdw>
      </a:effectLst>
      <a:scene3d>
        <a:camera prst="orthographicFront"/>
        <a:lightRig rig="threePt" dir="t"/>
      </a:scene3d>
      <a:sp3d prstMaterial="matte"/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noFill/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8000"/>
        </a:schemeClr>
      </a:solidFill>
    </cs:spPr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65000"/>
        <a:lumOff val="3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10.xml><?xml version="1.0" encoding="utf-8"?>
<cs:chartStyle xmlns:cs="http://schemas.microsoft.com/office/drawing/2012/chartStyle" xmlns:a="http://schemas.openxmlformats.org/drawingml/2006/main" id="31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31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61">
  <cs:axisTitle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categoryAxis>
  <cs:chartArea>
    <cs:lnRef idx="0"/>
    <cs:fillRef idx="0"/>
    <cs:effectRef idx="0"/>
    <cs:fontRef idx="minor">
      <a:schemeClr val="dk1"/>
    </cs:fontRef>
    <cs:spPr>
      <a:pattFill prst="dkDnDiag">
        <a:fgClr>
          <a:schemeClr val="lt1">
            <a:lumMod val="95000"/>
          </a:schemeClr>
        </a:fgClr>
        <a:bgClr>
          <a:schemeClr val="lt1"/>
        </a:bgClr>
      </a:patt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defRPr sz="900" b="1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5000"/>
        </a:schemeClr>
      </a:solidFill>
      <a:ln w="9525"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317500" algn="ctr" rotWithShape="0">
          <a:prstClr val="black">
            <a:alpha val="25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20000"/>
          </a:prstClr>
        </a:outerShdw>
      </a:effectLst>
      <a:scene3d>
        <a:camera prst="orthographicFront"/>
        <a:lightRig rig="threePt" dir="t"/>
      </a:scene3d>
      <a:sp3d prstMaterial="matte"/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noFill/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8000"/>
        </a:schemeClr>
      </a:solidFill>
    </cs:spPr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65000"/>
        <a:lumOff val="3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61">
  <cs:axisTitle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categoryAxis>
  <cs:chartArea>
    <cs:lnRef idx="0"/>
    <cs:fillRef idx="0"/>
    <cs:effectRef idx="0"/>
    <cs:fontRef idx="minor">
      <a:schemeClr val="dk1"/>
    </cs:fontRef>
    <cs:spPr>
      <a:pattFill prst="dkDnDiag">
        <a:fgClr>
          <a:schemeClr val="lt1">
            <a:lumMod val="95000"/>
          </a:schemeClr>
        </a:fgClr>
        <a:bgClr>
          <a:schemeClr val="lt1"/>
        </a:bgClr>
      </a:patt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defRPr sz="900" b="1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5000"/>
        </a:schemeClr>
      </a:solidFill>
      <a:ln w="9525"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317500" algn="ctr" rotWithShape="0">
          <a:prstClr val="black">
            <a:alpha val="25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20000"/>
          </a:prstClr>
        </a:outerShdw>
      </a:effectLst>
      <a:scene3d>
        <a:camera prst="orthographicFront"/>
        <a:lightRig rig="threePt" dir="t"/>
      </a:scene3d>
      <a:sp3d prstMaterial="matte"/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noFill/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8000"/>
        </a:schemeClr>
      </a:solidFill>
    </cs:spPr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65000"/>
        <a:lumOff val="3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1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587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 cap="none" spc="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50000"/>
          <a:lumOff val="50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>
            <a:alpha val="70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 baseline="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1600" b="0" i="0" kern="1200" cap="none" spc="5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587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 spc="20" baseline="0"/>
  </cs:valueAxis>
  <cs:wall>
    <cs:lnRef idx="0"/>
    <cs:fillRef idx="0"/>
    <cs:effectRef idx="0"/>
    <cs:fontRef idx="minor">
      <a:schemeClr val="dk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31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31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31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31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31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21517453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1693385" y="1638300"/>
            <a:ext cx="13953493" cy="3302000"/>
          </a:xfrm>
          <a:prstGeom prst="rect">
            <a:avLst/>
          </a:prstGeom>
        </p:spPr>
        <p:txBody>
          <a:bodyPr anchor="b"/>
          <a:lstStyle/>
          <a:p>
            <a:r>
              <a:t>Texto del título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/>
          </p:nvPr>
        </p:nvSpPr>
        <p:spPr>
          <a:xfrm>
            <a:off x="1693385" y="5029200"/>
            <a:ext cx="13953493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267"/>
            </a:lvl1pPr>
            <a:lvl2pPr marL="0" indent="304815" algn="ctr">
              <a:spcBef>
                <a:spcPts val="0"/>
              </a:spcBef>
              <a:buSzTx/>
              <a:buNone/>
              <a:defRPr sz="4267"/>
            </a:lvl2pPr>
            <a:lvl3pPr marL="0" indent="609630" algn="ctr">
              <a:spcBef>
                <a:spcPts val="0"/>
              </a:spcBef>
              <a:buSzTx/>
              <a:buNone/>
              <a:defRPr sz="4267"/>
            </a:lvl3pPr>
            <a:lvl4pPr marL="0" indent="914446" algn="ctr">
              <a:spcBef>
                <a:spcPts val="0"/>
              </a:spcBef>
              <a:buSzTx/>
              <a:buNone/>
              <a:defRPr sz="4267"/>
            </a:lvl4pPr>
            <a:lvl5pPr marL="0" indent="1219261" algn="ctr">
              <a:spcBef>
                <a:spcPts val="0"/>
              </a:spcBef>
              <a:buSzTx/>
              <a:buNone/>
              <a:defRPr sz="4267"/>
            </a:lvl5pPr>
          </a:lstStyle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>
            <a:spLocks noGrp="1"/>
          </p:cNvSpPr>
          <p:nvPr>
            <p:ph type="title"/>
          </p:nvPr>
        </p:nvSpPr>
        <p:spPr>
          <a:xfrm>
            <a:off x="1693385" y="3225800"/>
            <a:ext cx="13953493" cy="3302000"/>
          </a:xfrm>
          <a:prstGeom prst="rect">
            <a:avLst/>
          </a:prstGeom>
        </p:spPr>
        <p:txBody>
          <a:bodyPr/>
          <a:lstStyle/>
          <a:p>
            <a:r>
              <a:t>Texto del título</a:t>
            </a:r>
          </a:p>
        </p:txBody>
      </p:sp>
      <p:sp>
        <p:nvSpPr>
          <p:cNvPr id="31" name="Shape 3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>
            <a:spLocks noGrp="1"/>
          </p:cNvSpPr>
          <p:nvPr>
            <p:ph type="pic" sz="half" idx="13"/>
          </p:nvPr>
        </p:nvSpPr>
        <p:spPr>
          <a:xfrm>
            <a:off x="8958007" y="635000"/>
            <a:ext cx="7112217" cy="8229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Shape 39"/>
          <p:cNvSpPr>
            <a:spLocks noGrp="1"/>
          </p:cNvSpPr>
          <p:nvPr>
            <p:ph type="title"/>
          </p:nvPr>
        </p:nvSpPr>
        <p:spPr>
          <a:xfrm>
            <a:off x="1270039" y="635000"/>
            <a:ext cx="7112217" cy="3987800"/>
          </a:xfrm>
          <a:prstGeom prst="rect">
            <a:avLst/>
          </a:prstGeom>
        </p:spPr>
        <p:txBody>
          <a:bodyPr anchor="b"/>
          <a:lstStyle>
            <a:lvl1pPr>
              <a:defRPr sz="8000"/>
            </a:lvl1pPr>
          </a:lstStyle>
          <a:p>
            <a:r>
              <a:t>Texto del título</a:t>
            </a:r>
          </a:p>
        </p:txBody>
      </p:sp>
      <p:sp>
        <p:nvSpPr>
          <p:cNvPr id="40" name="Shape 40"/>
          <p:cNvSpPr>
            <a:spLocks noGrp="1"/>
          </p:cNvSpPr>
          <p:nvPr>
            <p:ph type="body" sz="quarter" idx="1"/>
          </p:nvPr>
        </p:nvSpPr>
        <p:spPr>
          <a:xfrm>
            <a:off x="1270039" y="4762500"/>
            <a:ext cx="7112217" cy="4102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267"/>
            </a:lvl1pPr>
            <a:lvl2pPr marL="0" indent="304815" algn="ctr">
              <a:spcBef>
                <a:spcPts val="0"/>
              </a:spcBef>
              <a:buSzTx/>
              <a:buNone/>
              <a:defRPr sz="4267"/>
            </a:lvl2pPr>
            <a:lvl3pPr marL="0" indent="609630" algn="ctr">
              <a:spcBef>
                <a:spcPts val="0"/>
              </a:spcBef>
              <a:buSzTx/>
              <a:buNone/>
              <a:defRPr sz="4267"/>
            </a:lvl3pPr>
            <a:lvl4pPr marL="0" indent="914446" algn="ctr">
              <a:spcBef>
                <a:spcPts val="0"/>
              </a:spcBef>
              <a:buSzTx/>
              <a:buNone/>
              <a:defRPr sz="4267"/>
            </a:lvl4pPr>
            <a:lvl5pPr marL="0" indent="1219261" algn="ctr">
              <a:spcBef>
                <a:spcPts val="0"/>
              </a:spcBef>
              <a:buSzTx/>
              <a:buNone/>
              <a:defRPr sz="4267"/>
            </a:lvl5pPr>
          </a:lstStyle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41" name="Shape 4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Texto del título</a:t>
            </a:r>
          </a:p>
        </p:txBody>
      </p:sp>
      <p:sp>
        <p:nvSpPr>
          <p:cNvPr id="49" name="Shape 4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/>
          </p:cNvSpPr>
          <p:nvPr>
            <p:ph type="pic" sz="half" idx="13"/>
          </p:nvPr>
        </p:nvSpPr>
        <p:spPr>
          <a:xfrm>
            <a:off x="8958007" y="2603500"/>
            <a:ext cx="7112217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Shape 6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Texto del título</a:t>
            </a:r>
          </a:p>
        </p:txBody>
      </p:sp>
      <p:sp>
        <p:nvSpPr>
          <p:cNvPr id="67" name="Shape 67"/>
          <p:cNvSpPr>
            <a:spLocks noGrp="1"/>
          </p:cNvSpPr>
          <p:nvPr>
            <p:ph type="body" sz="half" idx="1"/>
          </p:nvPr>
        </p:nvSpPr>
        <p:spPr>
          <a:xfrm>
            <a:off x="1270039" y="2603500"/>
            <a:ext cx="7112217" cy="6286500"/>
          </a:xfrm>
          <a:prstGeom prst="rect">
            <a:avLst/>
          </a:prstGeom>
        </p:spPr>
        <p:txBody>
          <a:bodyPr/>
          <a:lstStyle>
            <a:lvl1pPr marL="457223" indent="-457223">
              <a:spcBef>
                <a:spcPts val="4267"/>
              </a:spcBef>
              <a:defRPr sz="3734"/>
            </a:lvl1pPr>
            <a:lvl2pPr marL="914446" indent="-457223">
              <a:spcBef>
                <a:spcPts val="4267"/>
              </a:spcBef>
              <a:defRPr sz="3734"/>
            </a:lvl2pPr>
            <a:lvl3pPr marL="1371669" indent="-457223">
              <a:spcBef>
                <a:spcPts val="4267"/>
              </a:spcBef>
              <a:defRPr sz="3734"/>
            </a:lvl3pPr>
            <a:lvl4pPr marL="1828891" indent="-457223">
              <a:spcBef>
                <a:spcPts val="4267"/>
              </a:spcBef>
              <a:defRPr sz="3734"/>
            </a:lvl4pPr>
            <a:lvl5pPr marL="2286114" indent="-457223">
              <a:spcBef>
                <a:spcPts val="4267"/>
              </a:spcBef>
              <a:defRPr sz="3734"/>
            </a:lvl5pPr>
          </a:lstStyle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68" name="Shape 6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/>
          </p:cNvSpPr>
          <p:nvPr>
            <p:ph type="body" idx="1"/>
          </p:nvPr>
        </p:nvSpPr>
        <p:spPr>
          <a:xfrm>
            <a:off x="1270039" y="1270000"/>
            <a:ext cx="14800185" cy="7213600"/>
          </a:xfrm>
          <a:prstGeom prst="rect">
            <a:avLst/>
          </a:prstGeom>
        </p:spPr>
        <p:txBody>
          <a:bodyPr/>
          <a:lstStyle/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76" name="Shape 7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/>
          </p:cNvSpPr>
          <p:nvPr>
            <p:ph type="pic" sz="quarter" idx="13"/>
          </p:nvPr>
        </p:nvSpPr>
        <p:spPr>
          <a:xfrm>
            <a:off x="8958007" y="5092700"/>
            <a:ext cx="7112217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Shape 84"/>
          <p:cNvSpPr>
            <a:spLocks noGrp="1"/>
          </p:cNvSpPr>
          <p:nvPr>
            <p:ph type="pic" sz="quarter" idx="14"/>
          </p:nvPr>
        </p:nvSpPr>
        <p:spPr>
          <a:xfrm>
            <a:off x="8966300" y="889000"/>
            <a:ext cx="7112219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Shape 85"/>
          <p:cNvSpPr>
            <a:spLocks noGrp="1"/>
          </p:cNvSpPr>
          <p:nvPr>
            <p:ph type="pic" sz="half" idx="15"/>
          </p:nvPr>
        </p:nvSpPr>
        <p:spPr>
          <a:xfrm>
            <a:off x="1270039" y="889000"/>
            <a:ext cx="7112217" cy="7975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hape 8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/>
          </p:cNvSpPr>
          <p:nvPr>
            <p:ph type="body" sz="quarter" idx="13"/>
          </p:nvPr>
        </p:nvSpPr>
        <p:spPr>
          <a:xfrm>
            <a:off x="1693385" y="6362700"/>
            <a:ext cx="13953493" cy="595035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</a:lstStyle>
          <a:p>
            <a:r>
              <a:t>–Johnny Appleseed</a:t>
            </a:r>
          </a:p>
        </p:txBody>
      </p:sp>
      <p:sp>
        <p:nvSpPr>
          <p:cNvPr id="94" name="Shape 94"/>
          <p:cNvSpPr>
            <a:spLocks noGrp="1"/>
          </p:cNvSpPr>
          <p:nvPr>
            <p:ph type="body" sz="quarter" idx="14"/>
          </p:nvPr>
        </p:nvSpPr>
        <p:spPr>
          <a:xfrm>
            <a:off x="1693385" y="4168922"/>
            <a:ext cx="13953493" cy="882357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5067"/>
            </a:lvl1pPr>
          </a:lstStyle>
          <a:p>
            <a:r>
              <a:t>“Type a quote here.” </a:t>
            </a:r>
          </a:p>
        </p:txBody>
      </p:sp>
      <p:sp>
        <p:nvSpPr>
          <p:cNvPr id="95" name="Shape 9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/>
          </p:cNvSpPr>
          <p:nvPr>
            <p:ph type="pic" idx="13"/>
          </p:nvPr>
        </p:nvSpPr>
        <p:spPr>
          <a:xfrm>
            <a:off x="0" y="0"/>
            <a:ext cx="17340263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hape 10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1270039" y="444500"/>
            <a:ext cx="14800185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Texto del título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1270039" y="2603500"/>
            <a:ext cx="14800185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8340262" y="9251952"/>
            <a:ext cx="642805" cy="471924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400"/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</p:sldLayoutIdLst>
  <p:transition spd="med"/>
  <p:txStyles>
    <p:titleStyle>
      <a:lvl1pPr marL="0" marR="0" indent="0" algn="ctr" defTabSz="77897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667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304815" algn="ctr" defTabSz="77897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667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609630" algn="ctr" defTabSz="77897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667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914446" algn="ctr" defTabSz="77897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667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1219261" algn="ctr" defTabSz="77897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667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524076" algn="ctr" defTabSz="77897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667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828891" algn="ctr" defTabSz="77897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667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2133707" algn="ctr" defTabSz="77897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667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2438522" algn="ctr" defTabSz="77897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667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592696" marR="0" indent="-592696" algn="l" defTabSz="778972" rtl="0" latinLnBrk="0">
        <a:lnSpc>
          <a:spcPct val="100000"/>
        </a:lnSpc>
        <a:spcBef>
          <a:spcPts val="5600"/>
        </a:spcBef>
        <a:spcAft>
          <a:spcPts val="0"/>
        </a:spcAft>
        <a:buClrTx/>
        <a:buSzPct val="75000"/>
        <a:buFontTx/>
        <a:buChar char="•"/>
        <a:tabLst/>
        <a:defRPr sz="4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1185393" marR="0" indent="-592696" algn="l" defTabSz="778972" rtl="0" latinLnBrk="0">
        <a:lnSpc>
          <a:spcPct val="100000"/>
        </a:lnSpc>
        <a:spcBef>
          <a:spcPts val="5600"/>
        </a:spcBef>
        <a:spcAft>
          <a:spcPts val="0"/>
        </a:spcAft>
        <a:buClrTx/>
        <a:buSzPct val="75000"/>
        <a:buFontTx/>
        <a:buChar char="•"/>
        <a:tabLst/>
        <a:defRPr sz="4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778089" marR="0" indent="-592696" algn="l" defTabSz="778972" rtl="0" latinLnBrk="0">
        <a:lnSpc>
          <a:spcPct val="100000"/>
        </a:lnSpc>
        <a:spcBef>
          <a:spcPts val="5600"/>
        </a:spcBef>
        <a:spcAft>
          <a:spcPts val="0"/>
        </a:spcAft>
        <a:buClrTx/>
        <a:buSzPct val="75000"/>
        <a:buFontTx/>
        <a:buChar char="•"/>
        <a:tabLst/>
        <a:defRPr sz="4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2370785" marR="0" indent="-592696" algn="l" defTabSz="778972" rtl="0" latinLnBrk="0">
        <a:lnSpc>
          <a:spcPct val="100000"/>
        </a:lnSpc>
        <a:spcBef>
          <a:spcPts val="5600"/>
        </a:spcBef>
        <a:spcAft>
          <a:spcPts val="0"/>
        </a:spcAft>
        <a:buClrTx/>
        <a:buSzPct val="75000"/>
        <a:buFontTx/>
        <a:buChar char="•"/>
        <a:tabLst/>
        <a:defRPr sz="4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2963482" marR="0" indent="-592696" algn="l" defTabSz="778972" rtl="0" latinLnBrk="0">
        <a:lnSpc>
          <a:spcPct val="100000"/>
        </a:lnSpc>
        <a:spcBef>
          <a:spcPts val="5600"/>
        </a:spcBef>
        <a:spcAft>
          <a:spcPts val="0"/>
        </a:spcAft>
        <a:buClrTx/>
        <a:buSzPct val="75000"/>
        <a:buFontTx/>
        <a:buChar char="•"/>
        <a:tabLst/>
        <a:defRPr sz="4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3556178" marR="0" indent="-592696" algn="l" defTabSz="778972" rtl="0" latinLnBrk="0">
        <a:lnSpc>
          <a:spcPct val="100000"/>
        </a:lnSpc>
        <a:spcBef>
          <a:spcPts val="5600"/>
        </a:spcBef>
        <a:spcAft>
          <a:spcPts val="0"/>
        </a:spcAft>
        <a:buClrTx/>
        <a:buSzPct val="75000"/>
        <a:buFontTx/>
        <a:buChar char="•"/>
        <a:tabLst/>
        <a:defRPr sz="4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4148874" marR="0" indent="-592696" algn="l" defTabSz="778972" rtl="0" latinLnBrk="0">
        <a:lnSpc>
          <a:spcPct val="100000"/>
        </a:lnSpc>
        <a:spcBef>
          <a:spcPts val="5600"/>
        </a:spcBef>
        <a:spcAft>
          <a:spcPts val="0"/>
        </a:spcAft>
        <a:buClrTx/>
        <a:buSzPct val="75000"/>
        <a:buFontTx/>
        <a:buChar char="•"/>
        <a:tabLst/>
        <a:defRPr sz="4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4741570" marR="0" indent="-592696" algn="l" defTabSz="778972" rtl="0" latinLnBrk="0">
        <a:lnSpc>
          <a:spcPct val="100000"/>
        </a:lnSpc>
        <a:spcBef>
          <a:spcPts val="5600"/>
        </a:spcBef>
        <a:spcAft>
          <a:spcPts val="0"/>
        </a:spcAft>
        <a:buClrTx/>
        <a:buSzPct val="75000"/>
        <a:buFontTx/>
        <a:buChar char="•"/>
        <a:tabLst/>
        <a:defRPr sz="4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5334267" marR="0" indent="-592696" algn="l" defTabSz="778972" rtl="0" latinLnBrk="0">
        <a:lnSpc>
          <a:spcPct val="100000"/>
        </a:lnSpc>
        <a:spcBef>
          <a:spcPts val="5600"/>
        </a:spcBef>
        <a:spcAft>
          <a:spcPts val="0"/>
        </a:spcAft>
        <a:buClrTx/>
        <a:buSzPct val="75000"/>
        <a:buFontTx/>
        <a:buChar char="•"/>
        <a:tabLst/>
        <a:defRPr sz="4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77897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304815" algn="ctr" defTabSz="77897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609630" algn="ctr" defTabSz="77897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914446" algn="ctr" defTabSz="77897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1219261" algn="ctr" defTabSz="77897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524076" algn="ctr" defTabSz="77897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828891" algn="ctr" defTabSz="77897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2133707" algn="ctr" defTabSz="77897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2438522" algn="ctr" defTabSz="77897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3.xml"/><Relationship Id="rId5" Type="http://schemas.openxmlformats.org/officeDocument/2006/relationships/chart" Target="../charts/chart2.xml"/><Relationship Id="rId4" Type="http://schemas.openxmlformats.org/officeDocument/2006/relationships/chart" Target="../charts/char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6.xml"/><Relationship Id="rId5" Type="http://schemas.openxmlformats.org/officeDocument/2006/relationships/chart" Target="../charts/chart5.xml"/><Relationship Id="rId4" Type="http://schemas.openxmlformats.org/officeDocument/2006/relationships/image" Target="../media/image6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8.xml"/><Relationship Id="rId5" Type="http://schemas.openxmlformats.org/officeDocument/2006/relationships/chart" Target="../charts/chart7.xml"/><Relationship Id="rId4" Type="http://schemas.openxmlformats.org/officeDocument/2006/relationships/image" Target="../media/image7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chart" Target="../charts/chart1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10.xml"/><Relationship Id="rId5" Type="http://schemas.openxmlformats.org/officeDocument/2006/relationships/chart" Target="../charts/chart9.xml"/><Relationship Id="rId4" Type="http://schemas.openxmlformats.org/officeDocument/2006/relationships/image" Target="../media/image7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>
            <a:spLocks noGrp="1"/>
          </p:cNvSpPr>
          <p:nvPr>
            <p:ph type="ctrTitle"/>
          </p:nvPr>
        </p:nvSpPr>
        <p:spPr>
          <a:xfrm>
            <a:off x="1253070" y="1247211"/>
            <a:ext cx="14432479" cy="3370952"/>
          </a:xfrm>
          <a:prstGeom prst="rect">
            <a:avLst/>
          </a:prstGeom>
        </p:spPr>
        <p:txBody>
          <a:bodyPr anchor="t">
            <a:noAutofit/>
          </a:bodyPr>
          <a:lstStyle/>
          <a:p>
            <a:r>
              <a:rPr lang="es-ES" sz="6000" dirty="0">
                <a:solidFill>
                  <a:schemeClr val="tx1">
                    <a:lumMod val="85000"/>
                    <a:lumOff val="15000"/>
                  </a:schemeClr>
                </a:solidFill>
                <a:latin typeface="Franklin Gothic Book" panose="020B0503020102020204" pitchFamily="34" charset="0"/>
              </a:rPr>
              <a:t>ANÁLISIS EXPLORATORIO</a:t>
            </a:r>
          </a:p>
        </p:txBody>
      </p:sp>
      <p:pic>
        <p:nvPicPr>
          <p:cNvPr id="4" name="Picture 4" descr="https://conceptosclaros.com/wp-content/uploads/2017/06/Analiza-tu-Estudio-cd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28351" y="8948780"/>
            <a:ext cx="741720" cy="672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84310" y="9041847"/>
            <a:ext cx="461583" cy="485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141029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>
            <a:spLocks noGrp="1"/>
          </p:cNvSpPr>
          <p:nvPr>
            <p:ph type="ctrTitle"/>
          </p:nvPr>
        </p:nvSpPr>
        <p:spPr>
          <a:xfrm>
            <a:off x="1343222" y="397206"/>
            <a:ext cx="14432479" cy="929319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s-ES" sz="4800" dirty="0">
                <a:solidFill>
                  <a:schemeClr val="tx1">
                    <a:lumMod val="85000"/>
                    <a:lumOff val="15000"/>
                  </a:schemeClr>
                </a:solidFill>
                <a:latin typeface="Franklin Gothic Book" panose="020B0503020102020204" pitchFamily="34" charset="0"/>
              </a:rPr>
              <a:t>DESCRIPTIVA por SEXO y EDAD</a:t>
            </a:r>
          </a:p>
        </p:txBody>
      </p:sp>
      <p:pic>
        <p:nvPicPr>
          <p:cNvPr id="4" name="Picture 4" descr="https://conceptosclaros.com/wp-content/uploads/2017/06/Analiza-tu-Estudio-cd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28351" y="8948780"/>
            <a:ext cx="741720" cy="672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84310" y="9041847"/>
            <a:ext cx="461583" cy="485877"/>
          </a:xfrm>
          <a:prstGeom prst="rect">
            <a:avLst/>
          </a:prstGeom>
        </p:spPr>
      </p:pic>
      <p:graphicFrame>
        <p:nvGraphicFramePr>
          <p:cNvPr id="2" name="Tabl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1301923"/>
              </p:ext>
            </p:extLst>
          </p:nvPr>
        </p:nvGraphicFramePr>
        <p:xfrm>
          <a:off x="1251899" y="2117904"/>
          <a:ext cx="4504957" cy="1859297"/>
        </p:xfrm>
        <a:graphic>
          <a:graphicData uri="http://schemas.openxmlformats.org/drawingml/2006/table">
            <a:tbl>
              <a:tblPr/>
              <a:tblGrid>
                <a:gridCol w="14404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52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468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0236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34102">
                <a:tc>
                  <a:txBody>
                    <a:bodyPr/>
                    <a:lstStyle/>
                    <a:p>
                      <a:pPr algn="ctr" fontAlgn="b"/>
                      <a:r>
                        <a:rPr lang="es-E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Sexo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Promedio Edad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Desvest Edad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5065">
                <a:tc>
                  <a:txBody>
                    <a:bodyPr/>
                    <a:lstStyle/>
                    <a:p>
                      <a:pPr algn="ctr" fontAlgn="b"/>
                      <a:r>
                        <a:rPr lang="es-E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646</a:t>
                      </a:r>
                      <a:endParaRPr lang="es-E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52.31</a:t>
                      </a:r>
                      <a:endParaRPr lang="es-E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19.14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5065">
                <a:tc>
                  <a:txBody>
                    <a:bodyPr/>
                    <a:lstStyle/>
                    <a:p>
                      <a:pPr algn="ctr" fontAlgn="b"/>
                      <a:r>
                        <a:rPr lang="es-E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53.28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19.02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5065">
                <a:tc>
                  <a:txBody>
                    <a:bodyPr/>
                    <a:lstStyle/>
                    <a:p>
                      <a:pPr algn="ctr" fontAlgn="b"/>
                      <a:r>
                        <a:rPr lang="es-E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 general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1244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52.77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19.08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3" name="Tabla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0943609"/>
              </p:ext>
            </p:extLst>
          </p:nvPr>
        </p:nvGraphicFramePr>
        <p:xfrm>
          <a:off x="7664253" y="1943659"/>
          <a:ext cx="4041316" cy="1878915"/>
        </p:xfrm>
        <a:graphic>
          <a:graphicData uri="http://schemas.openxmlformats.org/drawingml/2006/table">
            <a:tbl>
              <a:tblPr/>
              <a:tblGrid>
                <a:gridCol w="12922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22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0819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7861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7286">
                <a:tc>
                  <a:txBody>
                    <a:bodyPr/>
                    <a:lstStyle/>
                    <a:p>
                      <a:pPr algn="l" fontAlgn="b"/>
                      <a:r>
                        <a:rPr lang="es-E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GLAUCOMA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E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E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3606">
                <a:tc>
                  <a:txBody>
                    <a:bodyPr/>
                    <a:lstStyle/>
                    <a:p>
                      <a:pPr algn="l" fontAlgn="b"/>
                      <a:endParaRPr lang="es-E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E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E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E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3606">
                <a:tc>
                  <a:txBody>
                    <a:bodyPr/>
                    <a:lstStyle/>
                    <a:p>
                      <a:pPr algn="l" fontAlgn="b"/>
                      <a:r>
                        <a:rPr lang="es-E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Sexo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Promedio Edad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Desvest Edad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3606">
                <a:tc>
                  <a:txBody>
                    <a:bodyPr/>
                    <a:lstStyle/>
                    <a:p>
                      <a:pPr algn="l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46.43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17.75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3606">
                <a:tc>
                  <a:txBody>
                    <a:bodyPr/>
                    <a:lstStyle/>
                    <a:p>
                      <a:pPr algn="l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47.98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18.80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3606">
                <a:tc>
                  <a:txBody>
                    <a:bodyPr/>
                    <a:lstStyle/>
                    <a:p>
                      <a:pPr algn="l" fontAlgn="b"/>
                      <a:r>
                        <a:rPr lang="es-E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 general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887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47.14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18.24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8" name="Tabla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9019194"/>
              </p:ext>
            </p:extLst>
          </p:nvPr>
        </p:nvGraphicFramePr>
        <p:xfrm>
          <a:off x="12353489" y="1956941"/>
          <a:ext cx="4118590" cy="1802238"/>
        </p:xfrm>
        <a:graphic>
          <a:graphicData uri="http://schemas.openxmlformats.org/drawingml/2006/table">
            <a:tbl>
              <a:tblPr/>
              <a:tblGrid>
                <a:gridCol w="1316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11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312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9924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68062">
                <a:tc>
                  <a:txBody>
                    <a:bodyPr/>
                    <a:lstStyle/>
                    <a:p>
                      <a:pPr algn="l" fontAlgn="b"/>
                      <a:r>
                        <a:rPr lang="es-E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GLAUCOMA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E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5297">
                <a:tc>
                  <a:txBody>
                    <a:bodyPr/>
                    <a:lstStyle/>
                    <a:p>
                      <a:pPr algn="l" fontAlgn="b"/>
                      <a:endParaRPr lang="es-E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E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E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E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5297">
                <a:tc>
                  <a:txBody>
                    <a:bodyPr/>
                    <a:lstStyle/>
                    <a:p>
                      <a:pPr algn="l" fontAlgn="b"/>
                      <a:r>
                        <a:rPr lang="es-E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Sexo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Promedio Edad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Desvest Edad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5297">
                <a:tc>
                  <a:txBody>
                    <a:bodyPr/>
                    <a:lstStyle/>
                    <a:p>
                      <a:pPr algn="l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69.30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11.28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5297">
                <a:tc>
                  <a:txBody>
                    <a:bodyPr/>
                    <a:lstStyle/>
                    <a:p>
                      <a:pPr algn="l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64.68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13.82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5297">
                <a:tc>
                  <a:txBody>
                    <a:bodyPr/>
                    <a:lstStyle/>
                    <a:p>
                      <a:pPr algn="l" fontAlgn="b"/>
                      <a:r>
                        <a:rPr lang="es-E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 general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66.84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12.88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2" name="Gráfico 1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72287003"/>
              </p:ext>
            </p:extLst>
          </p:nvPr>
        </p:nvGraphicFramePr>
        <p:xfrm>
          <a:off x="7461194" y="4506667"/>
          <a:ext cx="4572000" cy="284772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3" name="Gráfico 1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90289681"/>
              </p:ext>
            </p:extLst>
          </p:nvPr>
        </p:nvGraphicFramePr>
        <p:xfrm>
          <a:off x="12212310" y="4601664"/>
          <a:ext cx="4572000" cy="27527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4" name="Gráfico 1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30428868"/>
              </p:ext>
            </p:extLst>
          </p:nvPr>
        </p:nvGraphicFramePr>
        <p:xfrm>
          <a:off x="1003881" y="4649676"/>
          <a:ext cx="4752975" cy="29527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  <p:extLst>
      <p:ext uri="{BB962C8B-B14F-4D97-AF65-F5344CB8AC3E}">
        <p14:creationId xmlns:p14="http://schemas.microsoft.com/office/powerpoint/2010/main" val="2123890960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>
            <a:spLocks noGrp="1"/>
          </p:cNvSpPr>
          <p:nvPr>
            <p:ph type="ctrTitle"/>
          </p:nvPr>
        </p:nvSpPr>
        <p:spPr>
          <a:xfrm>
            <a:off x="1343222" y="397206"/>
            <a:ext cx="14432479" cy="929319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s-ES" sz="4800" dirty="0">
                <a:solidFill>
                  <a:schemeClr val="tx1">
                    <a:lumMod val="85000"/>
                    <a:lumOff val="15000"/>
                  </a:schemeClr>
                </a:solidFill>
                <a:latin typeface="Franklin Gothic Book" panose="020B0503020102020204" pitchFamily="34" charset="0"/>
              </a:rPr>
              <a:t>DESCRIPTIVA por SEXO y EDAD</a:t>
            </a:r>
          </a:p>
        </p:txBody>
      </p:sp>
      <p:pic>
        <p:nvPicPr>
          <p:cNvPr id="4" name="Picture 4" descr="https://conceptosclaros.com/wp-content/uploads/2017/06/Analiza-tu-Estudio-cd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28351" y="8948780"/>
            <a:ext cx="741720" cy="672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84310" y="9041847"/>
            <a:ext cx="461583" cy="485877"/>
          </a:xfrm>
          <a:prstGeom prst="rect">
            <a:avLst/>
          </a:prstGeom>
        </p:spPr>
      </p:pic>
      <p:graphicFrame>
        <p:nvGraphicFramePr>
          <p:cNvPr id="2" name="Tabla 1"/>
          <p:cNvGraphicFramePr>
            <a:graphicFrameLocks noGrp="1"/>
          </p:cNvGraphicFramePr>
          <p:nvPr/>
        </p:nvGraphicFramePr>
        <p:xfrm>
          <a:off x="1251899" y="2117904"/>
          <a:ext cx="4504957" cy="1859297"/>
        </p:xfrm>
        <a:graphic>
          <a:graphicData uri="http://schemas.openxmlformats.org/drawingml/2006/table">
            <a:tbl>
              <a:tblPr/>
              <a:tblGrid>
                <a:gridCol w="14404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52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468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0236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34102">
                <a:tc>
                  <a:txBody>
                    <a:bodyPr/>
                    <a:lstStyle/>
                    <a:p>
                      <a:pPr algn="ctr" fontAlgn="b"/>
                      <a:r>
                        <a:rPr lang="es-E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Sexo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Promedio Edad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Desvest Edad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5065">
                <a:tc>
                  <a:txBody>
                    <a:bodyPr/>
                    <a:lstStyle/>
                    <a:p>
                      <a:pPr algn="ctr" fontAlgn="b"/>
                      <a:r>
                        <a:rPr lang="es-E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52.31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19.14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5065">
                <a:tc>
                  <a:txBody>
                    <a:bodyPr/>
                    <a:lstStyle/>
                    <a:p>
                      <a:pPr algn="ctr" fontAlgn="b"/>
                      <a:r>
                        <a:rPr lang="es-E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58.27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88.24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5065">
                <a:tc>
                  <a:txBody>
                    <a:bodyPr/>
                    <a:lstStyle/>
                    <a:p>
                      <a:pPr algn="ctr" fontAlgn="b"/>
                      <a:r>
                        <a:rPr lang="es-E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 general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1244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55.17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62.76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3" name="Tabla 2"/>
          <p:cNvGraphicFramePr>
            <a:graphicFrameLocks noGrp="1"/>
          </p:cNvGraphicFramePr>
          <p:nvPr/>
        </p:nvGraphicFramePr>
        <p:xfrm>
          <a:off x="7664253" y="1943659"/>
          <a:ext cx="4041316" cy="1878915"/>
        </p:xfrm>
        <a:graphic>
          <a:graphicData uri="http://schemas.openxmlformats.org/drawingml/2006/table">
            <a:tbl>
              <a:tblPr/>
              <a:tblGrid>
                <a:gridCol w="12922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22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0819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7861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7286">
                <a:tc>
                  <a:txBody>
                    <a:bodyPr/>
                    <a:lstStyle/>
                    <a:p>
                      <a:pPr algn="l" fontAlgn="b"/>
                      <a:r>
                        <a:rPr lang="es-E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GLAUCOMA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E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E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3606">
                <a:tc>
                  <a:txBody>
                    <a:bodyPr/>
                    <a:lstStyle/>
                    <a:p>
                      <a:pPr algn="l" fontAlgn="b"/>
                      <a:endParaRPr lang="es-E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E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E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E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3606">
                <a:tc>
                  <a:txBody>
                    <a:bodyPr/>
                    <a:lstStyle/>
                    <a:p>
                      <a:pPr algn="l" fontAlgn="b"/>
                      <a:r>
                        <a:rPr lang="es-E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Sexo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Promedio Edad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Desvest Edad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3606">
                <a:tc>
                  <a:txBody>
                    <a:bodyPr/>
                    <a:lstStyle/>
                    <a:p>
                      <a:pPr algn="l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46.43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17.75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3606">
                <a:tc>
                  <a:txBody>
                    <a:bodyPr/>
                    <a:lstStyle/>
                    <a:p>
                      <a:pPr algn="l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47.98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18.80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3606">
                <a:tc>
                  <a:txBody>
                    <a:bodyPr/>
                    <a:lstStyle/>
                    <a:p>
                      <a:pPr algn="l" fontAlgn="b"/>
                      <a:r>
                        <a:rPr lang="es-E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 general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887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47.14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18.24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8" name="Tabla 7"/>
          <p:cNvGraphicFramePr>
            <a:graphicFrameLocks noGrp="1"/>
          </p:cNvGraphicFramePr>
          <p:nvPr/>
        </p:nvGraphicFramePr>
        <p:xfrm>
          <a:off x="12353489" y="1956941"/>
          <a:ext cx="4118590" cy="1802238"/>
        </p:xfrm>
        <a:graphic>
          <a:graphicData uri="http://schemas.openxmlformats.org/drawingml/2006/table">
            <a:tbl>
              <a:tblPr/>
              <a:tblGrid>
                <a:gridCol w="1316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11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312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9924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68062">
                <a:tc>
                  <a:txBody>
                    <a:bodyPr/>
                    <a:lstStyle/>
                    <a:p>
                      <a:pPr algn="l" fontAlgn="b"/>
                      <a:r>
                        <a:rPr lang="es-E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GLAUCOMA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E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E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5297">
                <a:tc>
                  <a:txBody>
                    <a:bodyPr/>
                    <a:lstStyle/>
                    <a:p>
                      <a:pPr algn="l" fontAlgn="b"/>
                      <a:endParaRPr lang="es-E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E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E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E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5297">
                <a:tc>
                  <a:txBody>
                    <a:bodyPr/>
                    <a:lstStyle/>
                    <a:p>
                      <a:pPr algn="l" fontAlgn="b"/>
                      <a:r>
                        <a:rPr lang="es-E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Sexo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Promedio Edad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Desvest Edad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5297">
                <a:tc>
                  <a:txBody>
                    <a:bodyPr/>
                    <a:lstStyle/>
                    <a:p>
                      <a:pPr algn="l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69.30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11.28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5297">
                <a:tc>
                  <a:txBody>
                    <a:bodyPr/>
                    <a:lstStyle/>
                    <a:p>
                      <a:pPr algn="l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64.68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13.82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5297">
                <a:tc>
                  <a:txBody>
                    <a:bodyPr/>
                    <a:lstStyle/>
                    <a:p>
                      <a:pPr algn="l" fontAlgn="b"/>
                      <a:r>
                        <a:rPr lang="es-E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 general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66.84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12.88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9" name="Gráfico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29210549"/>
              </p:ext>
            </p:extLst>
          </p:nvPr>
        </p:nvGraphicFramePr>
        <p:xfrm>
          <a:off x="6897189" y="4754880"/>
          <a:ext cx="6126479" cy="41939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726041686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>
            <a:spLocks noGrp="1"/>
          </p:cNvSpPr>
          <p:nvPr>
            <p:ph type="ctrTitle"/>
          </p:nvPr>
        </p:nvSpPr>
        <p:spPr>
          <a:xfrm>
            <a:off x="1343222" y="397206"/>
            <a:ext cx="14432479" cy="929319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s-ES" sz="4800" dirty="0">
                <a:solidFill>
                  <a:schemeClr val="tx1">
                    <a:lumMod val="85000"/>
                    <a:lumOff val="15000"/>
                  </a:schemeClr>
                </a:solidFill>
                <a:latin typeface="Franklin Gothic Book" panose="020B0503020102020204" pitchFamily="34" charset="0"/>
              </a:rPr>
              <a:t>Comparativa Sectores</a:t>
            </a:r>
          </a:p>
        </p:txBody>
      </p:sp>
      <p:pic>
        <p:nvPicPr>
          <p:cNvPr id="4" name="Picture 4" descr="https://conceptosclaros.com/wp-content/uploads/2017/06/Analiza-tu-Estudio-cd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28351" y="8948780"/>
            <a:ext cx="741720" cy="672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84310" y="9041847"/>
            <a:ext cx="461583" cy="485877"/>
          </a:xfrm>
          <a:prstGeom prst="rect">
            <a:avLst/>
          </a:prstGeom>
        </p:spPr>
      </p:pic>
      <p:sp>
        <p:nvSpPr>
          <p:cNvPr id="3" name="AutoShape 2" descr="plot of chunk unnamed-chunk-1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375" y="2080913"/>
            <a:ext cx="7647619" cy="5952381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59461" y="2080913"/>
            <a:ext cx="7647619" cy="5952381"/>
          </a:xfrm>
          <a:prstGeom prst="rect">
            <a:avLst/>
          </a:prstGeom>
        </p:spPr>
      </p:pic>
      <p:sp>
        <p:nvSpPr>
          <p:cNvPr id="6" name="Rectángulo redondeado 5"/>
          <p:cNvSpPr/>
          <p:nvPr/>
        </p:nvSpPr>
        <p:spPr>
          <a:xfrm>
            <a:off x="261257" y="2080913"/>
            <a:ext cx="8298204" cy="3091978"/>
          </a:xfrm>
          <a:prstGeom prst="roundRect">
            <a:avLst>
              <a:gd name="adj" fmla="val 4838"/>
            </a:avLst>
          </a:prstGeom>
          <a:noFill/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E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7" name="Rectángulo redondeado 6"/>
          <p:cNvSpPr/>
          <p:nvPr/>
        </p:nvSpPr>
        <p:spPr>
          <a:xfrm>
            <a:off x="155575" y="1896073"/>
            <a:ext cx="8403886" cy="3461657"/>
          </a:xfrm>
          <a:prstGeom prst="roundRect">
            <a:avLst>
              <a:gd name="adj" fmla="val 5346"/>
            </a:avLst>
          </a:prstGeom>
          <a:noFill/>
          <a:ln w="12700" cap="flat">
            <a:solidFill>
              <a:schemeClr val="accent1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E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681737204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>
            <a:spLocks noGrp="1"/>
          </p:cNvSpPr>
          <p:nvPr>
            <p:ph type="ctrTitle"/>
          </p:nvPr>
        </p:nvSpPr>
        <p:spPr>
          <a:xfrm>
            <a:off x="1343222" y="397206"/>
            <a:ext cx="14432479" cy="929319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s-ES" sz="4800" dirty="0">
                <a:solidFill>
                  <a:schemeClr val="tx1">
                    <a:lumMod val="85000"/>
                    <a:lumOff val="15000"/>
                  </a:schemeClr>
                </a:solidFill>
                <a:latin typeface="Franklin Gothic Book" panose="020B0503020102020204" pitchFamily="34" charset="0"/>
              </a:rPr>
              <a:t>DESCRIPTIVA por SECTORES</a:t>
            </a:r>
          </a:p>
        </p:txBody>
      </p:sp>
      <p:pic>
        <p:nvPicPr>
          <p:cNvPr id="4" name="Picture 4" descr="https://conceptosclaros.com/wp-content/uploads/2017/06/Analiza-tu-Estudio-cd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28351" y="8948780"/>
            <a:ext cx="741720" cy="672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84310" y="9041847"/>
            <a:ext cx="461583" cy="485877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130" y="2868212"/>
            <a:ext cx="6319227" cy="4404089"/>
          </a:xfrm>
          <a:prstGeom prst="rect">
            <a:avLst/>
          </a:prstGeom>
        </p:spPr>
      </p:pic>
      <p:graphicFrame>
        <p:nvGraphicFramePr>
          <p:cNvPr id="10" name="Gráfico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8173674"/>
              </p:ext>
            </p:extLst>
          </p:nvPr>
        </p:nvGraphicFramePr>
        <p:xfrm>
          <a:off x="7181357" y="2730322"/>
          <a:ext cx="5086208" cy="45419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1" name="Gráfico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07091801"/>
              </p:ext>
            </p:extLst>
          </p:nvPr>
        </p:nvGraphicFramePr>
        <p:xfrm>
          <a:off x="11862895" y="2735086"/>
          <a:ext cx="5086208" cy="45419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  <p:extLst>
      <p:ext uri="{BB962C8B-B14F-4D97-AF65-F5344CB8AC3E}">
        <p14:creationId xmlns:p14="http://schemas.microsoft.com/office/powerpoint/2010/main" val="3779853248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>
            <a:spLocks noGrp="1"/>
          </p:cNvSpPr>
          <p:nvPr>
            <p:ph type="ctrTitle"/>
          </p:nvPr>
        </p:nvSpPr>
        <p:spPr>
          <a:xfrm>
            <a:off x="1343222" y="397206"/>
            <a:ext cx="14432479" cy="929319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s-ES" sz="4800" dirty="0">
                <a:solidFill>
                  <a:schemeClr val="tx1">
                    <a:lumMod val="85000"/>
                    <a:lumOff val="15000"/>
                  </a:schemeClr>
                </a:solidFill>
                <a:latin typeface="Franklin Gothic Book" panose="020B0503020102020204" pitchFamily="34" charset="0"/>
              </a:rPr>
              <a:t>DESCRIPTIVA por SECTORES</a:t>
            </a:r>
          </a:p>
        </p:txBody>
      </p:sp>
      <p:pic>
        <p:nvPicPr>
          <p:cNvPr id="4" name="Picture 4" descr="https://conceptosclaros.com/wp-content/uploads/2017/06/Analiza-tu-Estudio-cd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28351" y="8948780"/>
            <a:ext cx="741720" cy="672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84310" y="9041847"/>
            <a:ext cx="461583" cy="485877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964" y="1996225"/>
            <a:ext cx="8151578" cy="4091784"/>
          </a:xfrm>
          <a:prstGeom prst="rect">
            <a:avLst/>
          </a:prstGeom>
        </p:spPr>
      </p:pic>
      <p:graphicFrame>
        <p:nvGraphicFramePr>
          <p:cNvPr id="9" name="Gráfico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33455428"/>
              </p:ext>
            </p:extLst>
          </p:nvPr>
        </p:nvGraphicFramePr>
        <p:xfrm>
          <a:off x="7303093" y="2599118"/>
          <a:ext cx="6700838" cy="48434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2" name="Gráfico 1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26479968"/>
              </p:ext>
            </p:extLst>
          </p:nvPr>
        </p:nvGraphicFramePr>
        <p:xfrm>
          <a:off x="11578812" y="2599118"/>
          <a:ext cx="6700838" cy="48434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  <p:extLst>
      <p:ext uri="{BB962C8B-B14F-4D97-AF65-F5344CB8AC3E}">
        <p14:creationId xmlns:p14="http://schemas.microsoft.com/office/powerpoint/2010/main" val="2616351048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>
            <a:spLocks noGrp="1"/>
          </p:cNvSpPr>
          <p:nvPr>
            <p:ph type="ctrTitle"/>
          </p:nvPr>
        </p:nvSpPr>
        <p:spPr>
          <a:xfrm>
            <a:off x="1343222" y="397206"/>
            <a:ext cx="14432479" cy="929319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s-ES" sz="4800" dirty="0">
                <a:solidFill>
                  <a:schemeClr val="tx1">
                    <a:lumMod val="85000"/>
                    <a:lumOff val="15000"/>
                  </a:schemeClr>
                </a:solidFill>
                <a:latin typeface="Franklin Gothic Book" panose="020B0503020102020204" pitchFamily="34" charset="0"/>
              </a:rPr>
              <a:t>DESCRIPTIVA por SECTORES</a:t>
            </a:r>
          </a:p>
        </p:txBody>
      </p:sp>
      <p:pic>
        <p:nvPicPr>
          <p:cNvPr id="4" name="Picture 4" descr="https://conceptosclaros.com/wp-content/uploads/2017/06/Analiza-tu-Estudio-cd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28351" y="8948780"/>
            <a:ext cx="741720" cy="672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84310" y="9041847"/>
            <a:ext cx="461583" cy="485877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964" y="1996225"/>
            <a:ext cx="8151578" cy="4091784"/>
          </a:xfrm>
          <a:prstGeom prst="rect">
            <a:avLst/>
          </a:prstGeom>
        </p:spPr>
      </p:pic>
      <p:graphicFrame>
        <p:nvGraphicFramePr>
          <p:cNvPr id="8" name="Gráfico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94056173"/>
              </p:ext>
            </p:extLst>
          </p:nvPr>
        </p:nvGraphicFramePr>
        <p:xfrm>
          <a:off x="7244433" y="1750654"/>
          <a:ext cx="6700838" cy="48434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0" name="Gráfico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80056716"/>
              </p:ext>
            </p:extLst>
          </p:nvPr>
        </p:nvGraphicFramePr>
        <p:xfrm>
          <a:off x="11753380" y="1712454"/>
          <a:ext cx="6700838" cy="48434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1" name="Gráfico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34200045"/>
              </p:ext>
            </p:extLst>
          </p:nvPr>
        </p:nvGraphicFramePr>
        <p:xfrm>
          <a:off x="9573630" y="5193909"/>
          <a:ext cx="6700838" cy="48434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  <p:extLst>
      <p:ext uri="{BB962C8B-B14F-4D97-AF65-F5344CB8AC3E}">
        <p14:creationId xmlns:p14="http://schemas.microsoft.com/office/powerpoint/2010/main" val="1095821334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>
            <a:spLocks noGrp="1"/>
          </p:cNvSpPr>
          <p:nvPr>
            <p:ph type="ctrTitle"/>
          </p:nvPr>
        </p:nvSpPr>
        <p:spPr>
          <a:xfrm>
            <a:off x="1343222" y="397206"/>
            <a:ext cx="14432479" cy="929319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s-ES" sz="4800" dirty="0">
                <a:solidFill>
                  <a:schemeClr val="tx1">
                    <a:lumMod val="85000"/>
                    <a:lumOff val="15000"/>
                  </a:schemeClr>
                </a:solidFill>
                <a:latin typeface="Franklin Gothic Book" panose="020B0503020102020204" pitchFamily="34" charset="0"/>
              </a:rPr>
              <a:t>PUNTUACIÓN Paciente Glaucoma</a:t>
            </a:r>
          </a:p>
        </p:txBody>
      </p:sp>
      <p:pic>
        <p:nvPicPr>
          <p:cNvPr id="4" name="Picture 4" descr="https://conceptosclaros.com/wp-content/uploads/2017/06/Analiza-tu-Estudio-cd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28351" y="8948780"/>
            <a:ext cx="741720" cy="672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84310" y="9041847"/>
            <a:ext cx="461583" cy="485877"/>
          </a:xfrm>
          <a:prstGeom prst="rect">
            <a:avLst/>
          </a:prstGeom>
        </p:spPr>
      </p:pic>
      <p:sp>
        <p:nvSpPr>
          <p:cNvPr id="3" name="AutoShape 2" descr="plot of chunk unnamed-chunk-1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945" y="2115891"/>
            <a:ext cx="6583286" cy="6583286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76575" y="1801500"/>
            <a:ext cx="6640098" cy="6640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457509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>
            <a:spLocks noGrp="1"/>
          </p:cNvSpPr>
          <p:nvPr>
            <p:ph type="ctrTitle"/>
          </p:nvPr>
        </p:nvSpPr>
        <p:spPr>
          <a:xfrm>
            <a:off x="1343222" y="397206"/>
            <a:ext cx="14432479" cy="929319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s-ES" sz="4800" dirty="0">
                <a:solidFill>
                  <a:schemeClr val="tx1">
                    <a:lumMod val="85000"/>
                    <a:lumOff val="15000"/>
                  </a:schemeClr>
                </a:solidFill>
                <a:latin typeface="Franklin Gothic Book" panose="020B0503020102020204" pitchFamily="34" charset="0"/>
              </a:rPr>
              <a:t>PUNTUACIÓN Paciente Glaucoma</a:t>
            </a:r>
          </a:p>
        </p:txBody>
      </p:sp>
      <p:pic>
        <p:nvPicPr>
          <p:cNvPr id="4" name="Picture 4" descr="https://conceptosclaros.com/wp-content/uploads/2017/06/Analiza-tu-Estudio-cd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28351" y="8948780"/>
            <a:ext cx="741720" cy="672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84310" y="9041847"/>
            <a:ext cx="461583" cy="485877"/>
          </a:xfrm>
          <a:prstGeom prst="rect">
            <a:avLst/>
          </a:prstGeom>
        </p:spPr>
      </p:pic>
      <p:sp>
        <p:nvSpPr>
          <p:cNvPr id="3" name="AutoShape 2" descr="plot of chunk unnamed-chunk-1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659" y="2068034"/>
            <a:ext cx="4352381" cy="5952381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2040" y="2068034"/>
            <a:ext cx="6295238" cy="5952381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79548" y="2068033"/>
            <a:ext cx="5304762" cy="59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209445"/>
      </p:ext>
    </p:extLst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5976</TotalTime>
  <Words>178</Words>
  <Application>Microsoft Office PowerPoint</Application>
  <PresentationFormat>Personalizado</PresentationFormat>
  <Paragraphs>124</Paragraphs>
  <Slides>9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9</vt:i4>
      </vt:variant>
    </vt:vector>
  </HeadingPairs>
  <TitlesOfParts>
    <vt:vector size="14" baseType="lpstr">
      <vt:lpstr>Calibri</vt:lpstr>
      <vt:lpstr>Franklin Gothic Book</vt:lpstr>
      <vt:lpstr>Helvetica Light</vt:lpstr>
      <vt:lpstr>Helvetica Neue</vt:lpstr>
      <vt:lpstr>White</vt:lpstr>
      <vt:lpstr>ANÁLISIS EXPLORATORIO</vt:lpstr>
      <vt:lpstr>DESCRIPTIVA por SEXO y EDAD</vt:lpstr>
      <vt:lpstr>DESCRIPTIVA por SEXO y EDAD</vt:lpstr>
      <vt:lpstr>Comparativa Sectores</vt:lpstr>
      <vt:lpstr>DESCRIPTIVA por SECTORES</vt:lpstr>
      <vt:lpstr>DESCRIPTIVA por SECTORES</vt:lpstr>
      <vt:lpstr>DESCRIPTIVA por SECTORES</vt:lpstr>
      <vt:lpstr>PUNTUACIÓN Paciente Glaucoma</vt:lpstr>
      <vt:lpstr>PUNTUACIÓN Paciente Glaucoma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Pequeña actualización</dc:title>
  <dc:creator>Anna i Jordi</dc:creator>
  <cp:lastModifiedBy>alfonso parra blesa</cp:lastModifiedBy>
  <cp:revision>210</cp:revision>
  <dcterms:modified xsi:type="dcterms:W3CDTF">2018-02-14T20:42:34Z</dcterms:modified>
</cp:coreProperties>
</file>